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17" r:id="rId4"/>
    <p:sldId id="318" r:id="rId5"/>
    <p:sldId id="319" r:id="rId6"/>
    <p:sldId id="321" r:id="rId7"/>
    <p:sldId id="32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/>
    <p:restoredTop sz="94664"/>
  </p:normalViewPr>
  <p:slideViewPr>
    <p:cSldViewPr snapToGrid="0" snapToObjects="1">
      <p:cViewPr varScale="1">
        <p:scale>
          <a:sx n="116" d="100"/>
          <a:sy n="116" d="100"/>
        </p:scale>
        <p:origin x="4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3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18D61-B3AE-E84E-BE19-89CFA1B71C19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EED47-8B8A-CE4C-B5F0-6A5B4CFBCBC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5398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9D57-8EC8-8041-9293-79397913AEF7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B1D7-CC0C-E243-AAE5-D468E04E138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212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마스터 부제목 스타일 편집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138222" y="65325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dirty="0"/>
              <a:t>Copyright 2017. </a:t>
            </a:r>
            <a:r>
              <a:rPr lang="en-US" altLang="ko-KR" sz="1050" dirty="0" err="1"/>
              <a:t>Daon</a:t>
            </a:r>
            <a:r>
              <a:rPr lang="en-US" altLang="ko-KR" sz="1050" dirty="0"/>
              <a:t> Technology all rights reserved.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" y="112639"/>
            <a:ext cx="1676399" cy="7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6893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256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38222" y="882502"/>
            <a:ext cx="1179150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91387" y="1560362"/>
            <a:ext cx="11706446" cy="4914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138222" y="65325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dirty="0"/>
              <a:t>Copyright 2017. </a:t>
            </a:r>
            <a:r>
              <a:rPr lang="en-US" altLang="ko-KR" sz="1050" dirty="0" err="1"/>
              <a:t>Daon</a:t>
            </a:r>
            <a:r>
              <a:rPr lang="en-US" altLang="ko-KR" sz="1050" dirty="0"/>
              <a:t> Technology all rights reserved.</a:t>
            </a: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34" y="65349"/>
            <a:ext cx="1676399" cy="7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646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0644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4162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988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6132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4349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442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07CD-0DF0-5048-8FEF-1D6A51F0C71D}" type="datetimeFigureOut">
              <a:rPr kumimoji="1" lang="ko-KR" altLang="en-US" smtClean="0"/>
              <a:t>2017-09-07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C07B-C5A4-CF4E-A077-A56C810C2D6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540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jpe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63" Type="http://schemas.openxmlformats.org/officeDocument/2006/relationships/image" Target="../media/image81.gif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41" Type="http://schemas.openxmlformats.org/officeDocument/2006/relationships/image" Target="../media/image59.png"/><Relationship Id="rId54" Type="http://schemas.openxmlformats.org/officeDocument/2006/relationships/image" Target="../media/image72.png"/><Relationship Id="rId6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.go.kr/" TargetMode="External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61" Type="http://schemas.openxmlformats.org/officeDocument/2006/relationships/image" Target="../media/image79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jpeg"/><Relationship Id="rId60" Type="http://schemas.openxmlformats.org/officeDocument/2006/relationships/image" Target="../media/image78.png"/><Relationship Id="rId4" Type="http://schemas.openxmlformats.org/officeDocument/2006/relationships/image" Target="../media/image24.png"/><Relationship Id="rId9" Type="http://schemas.openxmlformats.org/officeDocument/2006/relationships/hyperlink" Target="http://www.mke.go.kr/" TargetMode="External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jpe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8" Type="http://schemas.openxmlformats.org/officeDocument/2006/relationships/image" Target="../media/image27.png"/><Relationship Id="rId51" Type="http://schemas.openxmlformats.org/officeDocument/2006/relationships/image" Target="../media/image69.png"/><Relationship Id="rId3" Type="http://schemas.openxmlformats.org/officeDocument/2006/relationships/image" Target="../media/image23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jpe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4451540" y="1514419"/>
            <a:ext cx="7381286" cy="1200329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/>
              <a:t>InfiniBand </a:t>
            </a:r>
            <a:r>
              <a:rPr kumimoji="1" lang="ko-KR" altLang="en-US" sz="3600" b="1" dirty="0"/>
              <a:t>기반 망간자료전송제품</a:t>
            </a:r>
            <a:endParaRPr kumimoji="1" lang="en-US" altLang="ko-KR" sz="3600" b="1" dirty="0"/>
          </a:p>
          <a:p>
            <a:r>
              <a:rPr kumimoji="1" lang="ko-KR" altLang="en-US" sz="3600" b="1" dirty="0" err="1"/>
              <a:t>코어브릿지</a:t>
            </a:r>
            <a:r>
              <a:rPr kumimoji="1" lang="ko-KR" altLang="en-US" sz="3600" b="1" dirty="0"/>
              <a:t> 제품소개</a:t>
            </a:r>
          </a:p>
        </p:txBody>
      </p:sp>
      <p:sp>
        <p:nvSpPr>
          <p:cNvPr id="7" name="텍스트 상자 6"/>
          <p:cNvSpPr txBox="1"/>
          <p:nvPr/>
        </p:nvSpPr>
        <p:spPr>
          <a:xfrm>
            <a:off x="9040054" y="2714748"/>
            <a:ext cx="2732543" cy="36933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Document revision: 1.0</a:t>
            </a:r>
            <a:endParaRPr kumimoji="1" lang="ko-KR" altLang="en-US" b="1" dirty="0"/>
          </a:p>
        </p:txBody>
      </p:sp>
      <p:sp>
        <p:nvSpPr>
          <p:cNvPr id="8" name="텍스트 상자 7"/>
          <p:cNvSpPr txBox="1"/>
          <p:nvPr/>
        </p:nvSpPr>
        <p:spPr>
          <a:xfrm>
            <a:off x="4140014" y="5785096"/>
            <a:ext cx="6843155" cy="40011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ko-KR" sz="2000" b="1" dirty="0"/>
              <a:t>Technical Support Engineer, </a:t>
            </a:r>
            <a:r>
              <a:rPr kumimoji="1" lang="en-US" altLang="ko-KR" sz="2000" b="1" dirty="0" err="1"/>
              <a:t>Seong</a:t>
            </a:r>
            <a:r>
              <a:rPr kumimoji="1" lang="en-US" altLang="ko-KR" sz="2000" b="1" dirty="0"/>
              <a:t> Jong, Koh (</a:t>
            </a:r>
            <a:r>
              <a:rPr kumimoji="1" lang="en-US" altLang="ko-KR" sz="2000" b="1" dirty="0" err="1"/>
              <a:t>Joshep</a:t>
            </a:r>
            <a:r>
              <a:rPr kumimoji="1" lang="en-US" altLang="ko-KR" sz="2000" b="1" dirty="0"/>
              <a:t>)</a:t>
            </a:r>
            <a:endParaRPr kumimoji="1"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735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</a:t>
            </a:r>
            <a:r>
              <a:rPr kumimoji="1" lang="ko-KR" altLang="en-US" sz="1400" b="1" dirty="0" err="1"/>
              <a:t>전송트래픽</a:t>
            </a:r>
            <a:r>
              <a:rPr kumimoji="1" lang="ko-KR" altLang="en-US" sz="1400" b="1" dirty="0"/>
              <a:t> 양 제어 </a:t>
            </a:r>
            <a:r>
              <a:rPr kumimoji="1" lang="en-US" altLang="ko-KR" sz="1400" b="1" dirty="0"/>
              <a:t>(QOS) </a:t>
            </a:r>
          </a:p>
        </p:txBody>
      </p:sp>
      <p:sp>
        <p:nvSpPr>
          <p:cNvPr id="71" name="Rounded Rectangle 209">
            <a:extLst>
              <a:ext uri="{FF2B5EF4-FFF2-40B4-BE49-F238E27FC236}">
                <a16:creationId xmlns:a16="http://schemas.microsoft.com/office/drawing/2014/main" id="{08EBE0E8-03E4-429B-B627-C97D6D26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474" y="2724512"/>
            <a:ext cx="2434310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61463AA-233E-48DD-9119-BDC5EE256569}"/>
              </a:ext>
            </a:extLst>
          </p:cNvPr>
          <p:cNvSpPr txBox="1"/>
          <p:nvPr/>
        </p:nvSpPr>
        <p:spPr>
          <a:xfrm>
            <a:off x="1415480" y="1684027"/>
            <a:ext cx="3024336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특정 연계 업무로 인한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망연계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과점을 방지하는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QOS( Quality of Service )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기능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1098D5-5CE8-46F7-919D-94DBF178E1CB}"/>
              </a:ext>
            </a:extLst>
          </p:cNvPr>
          <p:cNvSpPr txBox="1"/>
          <p:nvPr/>
        </p:nvSpPr>
        <p:spPr>
          <a:xfrm>
            <a:off x="4664987" y="1626793"/>
            <a:ext cx="61926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망간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연계시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업무별 전송 허용 트래픽 초과시 추가로 요청되는 세션 연결 요청을 대기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서비스 별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(TCP/UDP, IP + Port) throughput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의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Maximum (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초당 허용하는 최대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Kbyte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수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값을 지정하여 전체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네크워크의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자원을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과점하는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것을 방지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별도 허용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양을 설정하지 않은 서비스에 대해서는 서비스가 사용 가능 한 최대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트래픽으로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처리됨  </a:t>
            </a:r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FC66C09E-8CD5-4DAC-A4F6-E9446A97DE07}"/>
              </a:ext>
            </a:extLst>
          </p:cNvPr>
          <p:cNvCxnSpPr>
            <a:cxnSpLocks/>
          </p:cNvCxnSpPr>
          <p:nvPr/>
        </p:nvCxnSpPr>
        <p:spPr>
          <a:xfrm>
            <a:off x="4609711" y="1560503"/>
            <a:ext cx="0" cy="10793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249FD1F8-ECF9-4E92-B8FA-8B24732AFA1D}"/>
              </a:ext>
            </a:extLst>
          </p:cNvPr>
          <p:cNvCxnSpPr/>
          <p:nvPr/>
        </p:nvCxnSpPr>
        <p:spPr>
          <a:xfrm>
            <a:off x="1158552" y="2639888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A81B143F-2280-4F70-A336-E5307D4D3825}"/>
              </a:ext>
            </a:extLst>
          </p:cNvPr>
          <p:cNvCxnSpPr/>
          <p:nvPr/>
        </p:nvCxnSpPr>
        <p:spPr>
          <a:xfrm flipV="1">
            <a:off x="6851189" y="5828686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C741182-3EE9-41AB-8418-DD4C3D64CCD2}"/>
              </a:ext>
            </a:extLst>
          </p:cNvPr>
          <p:cNvSpPr txBox="1"/>
          <p:nvPr/>
        </p:nvSpPr>
        <p:spPr>
          <a:xfrm>
            <a:off x="1637132" y="2822093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79" name="Rounded Rectangle 209">
            <a:extLst>
              <a:ext uri="{FF2B5EF4-FFF2-40B4-BE49-F238E27FC236}">
                <a16:creationId xmlns:a16="http://schemas.microsoft.com/office/drawing/2014/main" id="{8A6D6AB1-B0EB-4569-B40E-814EAA7C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740" y="2753186"/>
            <a:ext cx="2656842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7F9B0A-6422-4543-9D83-882C565C9DC5}"/>
              </a:ext>
            </a:extLst>
          </p:cNvPr>
          <p:cNvSpPr txBox="1"/>
          <p:nvPr/>
        </p:nvSpPr>
        <p:spPr>
          <a:xfrm>
            <a:off x="8328248" y="2860734"/>
            <a:ext cx="57606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0581A238-8079-4F5A-A373-7EE2A30B888A}"/>
              </a:ext>
            </a:extLst>
          </p:cNvPr>
          <p:cNvCxnSpPr/>
          <p:nvPr/>
        </p:nvCxnSpPr>
        <p:spPr>
          <a:xfrm flipV="1">
            <a:off x="4159336" y="5828687"/>
            <a:ext cx="1800200" cy="1253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93073D3-7E00-40A3-BC4D-5F2F6F26E27E}"/>
              </a:ext>
            </a:extLst>
          </p:cNvPr>
          <p:cNvSpPr txBox="1"/>
          <p:nvPr/>
        </p:nvSpPr>
        <p:spPr>
          <a:xfrm>
            <a:off x="2977664" y="3493127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파일전송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159ED5-93A9-42F7-B40F-E12A9D35B541}"/>
              </a:ext>
            </a:extLst>
          </p:cNvPr>
          <p:cNvSpPr txBox="1"/>
          <p:nvPr/>
        </p:nvSpPr>
        <p:spPr>
          <a:xfrm>
            <a:off x="4602946" y="2680501"/>
            <a:ext cx="1751289" cy="822305"/>
          </a:xfrm>
          <a:prstGeom prst="wedgeEllipseCallout">
            <a:avLst>
              <a:gd name="adj1" fmla="val 105291"/>
              <a:gd name="adj2" fmla="val 115705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en-US" altLang="ko-KR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9132CDD-4764-4EF5-9EDD-EDA418BDB8AC}"/>
              </a:ext>
            </a:extLst>
          </p:cNvPr>
          <p:cNvSpPr txBox="1"/>
          <p:nvPr/>
        </p:nvSpPr>
        <p:spPr>
          <a:xfrm>
            <a:off x="4843586" y="2831472"/>
            <a:ext cx="137970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특정 서비스에 대해 허용 가능 한 최대 </a:t>
            </a:r>
            <a:r>
              <a:rPr lang="ko-KR" altLang="en-US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양 설정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BEEC07-02B9-49BA-A538-94A0B97BB5AC}"/>
              </a:ext>
            </a:extLst>
          </p:cNvPr>
          <p:cNvSpPr txBox="1"/>
          <p:nvPr/>
        </p:nvSpPr>
        <p:spPr>
          <a:xfrm>
            <a:off x="4573294" y="6145114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5EF403-29ED-4C40-B225-538E26947E06}"/>
              </a:ext>
            </a:extLst>
          </p:cNvPr>
          <p:cNvSpPr txBox="1"/>
          <p:nvPr/>
        </p:nvSpPr>
        <p:spPr>
          <a:xfrm>
            <a:off x="6240016" y="6145599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grpSp>
        <p:nvGrpSpPr>
          <p:cNvPr id="87" name="Group 67">
            <a:extLst>
              <a:ext uri="{FF2B5EF4-FFF2-40B4-BE49-F238E27FC236}">
                <a16:creationId xmlns:a16="http://schemas.microsoft.com/office/drawing/2014/main" id="{B7A31E45-48CA-4551-8901-7C12D2B794F0}"/>
              </a:ext>
            </a:extLst>
          </p:cNvPr>
          <p:cNvGrpSpPr/>
          <p:nvPr/>
        </p:nvGrpSpPr>
        <p:grpSpPr>
          <a:xfrm>
            <a:off x="2363595" y="3106785"/>
            <a:ext cx="533739" cy="816586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8" name="Freeform 191">
              <a:extLst>
                <a:ext uri="{FF2B5EF4-FFF2-40B4-BE49-F238E27FC236}">
                  <a16:creationId xmlns:a16="http://schemas.microsoft.com/office/drawing/2014/main" id="{0407830A-6655-46D5-A920-9DC938C3C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207">
              <a:extLst>
                <a:ext uri="{FF2B5EF4-FFF2-40B4-BE49-F238E27FC236}">
                  <a16:creationId xmlns:a16="http://schemas.microsoft.com/office/drawing/2014/main" id="{4B350A71-B8DF-44F3-B92A-5B357B0E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0" name="Group 67">
            <a:extLst>
              <a:ext uri="{FF2B5EF4-FFF2-40B4-BE49-F238E27FC236}">
                <a16:creationId xmlns:a16="http://schemas.microsoft.com/office/drawing/2014/main" id="{569E52F9-72B5-48FA-84C5-7EF3CFED7947}"/>
              </a:ext>
            </a:extLst>
          </p:cNvPr>
          <p:cNvGrpSpPr/>
          <p:nvPr/>
        </p:nvGrpSpPr>
        <p:grpSpPr>
          <a:xfrm>
            <a:off x="2677498" y="5436036"/>
            <a:ext cx="197173" cy="503798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1" name="Freeform 191">
              <a:extLst>
                <a:ext uri="{FF2B5EF4-FFF2-40B4-BE49-F238E27FC236}">
                  <a16:creationId xmlns:a16="http://schemas.microsoft.com/office/drawing/2014/main" id="{047C77F8-5B20-47C6-B87D-CC641EB84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207">
              <a:extLst>
                <a:ext uri="{FF2B5EF4-FFF2-40B4-BE49-F238E27FC236}">
                  <a16:creationId xmlns:a16="http://schemas.microsoft.com/office/drawing/2014/main" id="{E76C96BD-44EF-442D-844C-A0854E09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3" name="Group 67">
            <a:extLst>
              <a:ext uri="{FF2B5EF4-FFF2-40B4-BE49-F238E27FC236}">
                <a16:creationId xmlns:a16="http://schemas.microsoft.com/office/drawing/2014/main" id="{FCA4F19E-1BEC-4BC1-98CB-A1B0DB4FF5DF}"/>
              </a:ext>
            </a:extLst>
          </p:cNvPr>
          <p:cNvGrpSpPr/>
          <p:nvPr/>
        </p:nvGrpSpPr>
        <p:grpSpPr>
          <a:xfrm>
            <a:off x="2703825" y="4863322"/>
            <a:ext cx="179784" cy="458328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4" name="Freeform 191">
              <a:extLst>
                <a:ext uri="{FF2B5EF4-FFF2-40B4-BE49-F238E27FC236}">
                  <a16:creationId xmlns:a16="http://schemas.microsoft.com/office/drawing/2014/main" id="{77B50FB4-9425-4DD3-A9E9-FDF30B2BC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207">
              <a:extLst>
                <a:ext uri="{FF2B5EF4-FFF2-40B4-BE49-F238E27FC236}">
                  <a16:creationId xmlns:a16="http://schemas.microsoft.com/office/drawing/2014/main" id="{DAB55B54-0F0C-41FA-981D-5AD750D0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oup 67">
            <a:extLst>
              <a:ext uri="{FF2B5EF4-FFF2-40B4-BE49-F238E27FC236}">
                <a16:creationId xmlns:a16="http://schemas.microsoft.com/office/drawing/2014/main" id="{951DB601-C21B-4ECA-97D5-EDF8370D176F}"/>
              </a:ext>
            </a:extLst>
          </p:cNvPr>
          <p:cNvGrpSpPr/>
          <p:nvPr/>
        </p:nvGrpSpPr>
        <p:grpSpPr>
          <a:xfrm>
            <a:off x="2524863" y="4008748"/>
            <a:ext cx="372471" cy="535654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7" name="Freeform 191">
              <a:extLst>
                <a:ext uri="{FF2B5EF4-FFF2-40B4-BE49-F238E27FC236}">
                  <a16:creationId xmlns:a16="http://schemas.microsoft.com/office/drawing/2014/main" id="{1DEE1895-31B4-4D69-8FC6-C5BB9A381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207">
              <a:extLst>
                <a:ext uri="{FF2B5EF4-FFF2-40B4-BE49-F238E27FC236}">
                  <a16:creationId xmlns:a16="http://schemas.microsoft.com/office/drawing/2014/main" id="{CBB24E4E-7718-40E5-B95D-8341BD1B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" name="원통 3">
            <a:extLst>
              <a:ext uri="{FF2B5EF4-FFF2-40B4-BE49-F238E27FC236}">
                <a16:creationId xmlns:a16="http://schemas.microsoft.com/office/drawing/2014/main" id="{BB4FC5B8-923A-49BD-AB63-E7B9D7A669D2}"/>
              </a:ext>
            </a:extLst>
          </p:cNvPr>
          <p:cNvSpPr/>
          <p:nvPr/>
        </p:nvSpPr>
        <p:spPr bwMode="auto">
          <a:xfrm rot="5400000">
            <a:off x="4780952" y="3196353"/>
            <a:ext cx="1152127" cy="2554477"/>
          </a:xfrm>
          <a:prstGeom prst="can">
            <a:avLst>
              <a:gd name="adj" fmla="val 83479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원통 78">
            <a:extLst>
              <a:ext uri="{FF2B5EF4-FFF2-40B4-BE49-F238E27FC236}">
                <a16:creationId xmlns:a16="http://schemas.microsoft.com/office/drawing/2014/main" id="{0933AB52-3980-45EC-A4B7-43F52D9DE535}"/>
              </a:ext>
            </a:extLst>
          </p:cNvPr>
          <p:cNvSpPr/>
          <p:nvPr/>
        </p:nvSpPr>
        <p:spPr bwMode="auto">
          <a:xfrm rot="5400000">
            <a:off x="6631039" y="3616373"/>
            <a:ext cx="282669" cy="1397544"/>
          </a:xfrm>
          <a:prstGeom prst="can">
            <a:avLst>
              <a:gd name="adj" fmla="val 37811"/>
            </a:avLst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원통 80">
            <a:extLst>
              <a:ext uri="{FF2B5EF4-FFF2-40B4-BE49-F238E27FC236}">
                <a16:creationId xmlns:a16="http://schemas.microsoft.com/office/drawing/2014/main" id="{F9ED3603-33B2-4BA5-886D-DB83B084F6C2}"/>
              </a:ext>
            </a:extLst>
          </p:cNvPr>
          <p:cNvSpPr/>
          <p:nvPr/>
        </p:nvSpPr>
        <p:spPr bwMode="auto">
          <a:xfrm rot="5400000">
            <a:off x="6368389" y="4054044"/>
            <a:ext cx="474871" cy="1322102"/>
          </a:xfrm>
          <a:prstGeom prst="can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원통 74">
            <a:extLst>
              <a:ext uri="{FF2B5EF4-FFF2-40B4-BE49-F238E27FC236}">
                <a16:creationId xmlns:a16="http://schemas.microsoft.com/office/drawing/2014/main" id="{7876C2CD-FD38-4567-A155-90DD8D8E0FEC}"/>
              </a:ext>
            </a:extLst>
          </p:cNvPr>
          <p:cNvSpPr/>
          <p:nvPr/>
        </p:nvSpPr>
        <p:spPr bwMode="auto">
          <a:xfrm rot="5400000">
            <a:off x="6634404" y="3401657"/>
            <a:ext cx="155619" cy="1322102"/>
          </a:xfrm>
          <a:prstGeom prst="can">
            <a:avLst>
              <a:gd name="adj" fmla="val 53966"/>
            </a:avLst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원통 81">
            <a:extLst>
              <a:ext uri="{FF2B5EF4-FFF2-40B4-BE49-F238E27FC236}">
                <a16:creationId xmlns:a16="http://schemas.microsoft.com/office/drawing/2014/main" id="{908AA054-CEAF-4F1F-8411-DDEF912B67C6}"/>
              </a:ext>
            </a:extLst>
          </p:cNvPr>
          <p:cNvSpPr/>
          <p:nvPr/>
        </p:nvSpPr>
        <p:spPr bwMode="auto">
          <a:xfrm rot="5400000">
            <a:off x="6159039" y="3411860"/>
            <a:ext cx="1152127" cy="2113218"/>
          </a:xfrm>
          <a:prstGeom prst="can">
            <a:avLst>
              <a:gd name="adj" fmla="val 45373"/>
            </a:avLst>
          </a:prstGeom>
          <a:noFill/>
          <a:ln>
            <a:headEnd type="none" w="sm" len="sm"/>
            <a:tailEnd type="none" w="sm" len="sm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61BC3B8-F3D0-4E2E-B178-BE525B921C84}"/>
              </a:ext>
            </a:extLst>
          </p:cNvPr>
          <p:cNvSpPr txBox="1"/>
          <p:nvPr/>
        </p:nvSpPr>
        <p:spPr>
          <a:xfrm>
            <a:off x="2977664" y="5480283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SNMP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2C4E249-FC3A-4B8B-9E12-384F6FCC878A}"/>
              </a:ext>
            </a:extLst>
          </p:cNvPr>
          <p:cNvSpPr txBox="1"/>
          <p:nvPr/>
        </p:nvSpPr>
        <p:spPr>
          <a:xfrm>
            <a:off x="2977664" y="4088799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HTTP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BFD2A32-E041-40CA-83A2-451C13B41ED8}"/>
              </a:ext>
            </a:extLst>
          </p:cNvPr>
          <p:cNvSpPr txBox="1"/>
          <p:nvPr/>
        </p:nvSpPr>
        <p:spPr>
          <a:xfrm>
            <a:off x="2977664" y="4863323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Backup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169" name="직선 연결선 168">
            <a:extLst>
              <a:ext uri="{FF2B5EF4-FFF2-40B4-BE49-F238E27FC236}">
                <a16:creationId xmlns:a16="http://schemas.microsoft.com/office/drawing/2014/main" id="{6693B8C2-4735-4054-88CA-05599FFD963C}"/>
              </a:ext>
            </a:extLst>
          </p:cNvPr>
          <p:cNvCxnSpPr/>
          <p:nvPr/>
        </p:nvCxnSpPr>
        <p:spPr>
          <a:xfrm>
            <a:off x="5184700" y="5832285"/>
            <a:ext cx="1890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reeform 10">
            <a:extLst>
              <a:ext uri="{FF2B5EF4-FFF2-40B4-BE49-F238E27FC236}">
                <a16:creationId xmlns:a16="http://schemas.microsoft.com/office/drawing/2014/main" id="{744FEE9E-B55E-48F3-A971-C84C728556CB}"/>
              </a:ext>
            </a:extLst>
          </p:cNvPr>
          <p:cNvSpPr>
            <a:spLocks noEditPoints="1"/>
          </p:cNvSpPr>
          <p:nvPr/>
        </p:nvSpPr>
        <p:spPr bwMode="black">
          <a:xfrm>
            <a:off x="4879416" y="550272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71" name="Freeform 10">
            <a:extLst>
              <a:ext uri="{FF2B5EF4-FFF2-40B4-BE49-F238E27FC236}">
                <a16:creationId xmlns:a16="http://schemas.microsoft.com/office/drawing/2014/main" id="{45F597A5-75DD-4FBB-9FE6-1F3622289B62}"/>
              </a:ext>
            </a:extLst>
          </p:cNvPr>
          <p:cNvSpPr>
            <a:spLocks noEditPoints="1"/>
          </p:cNvSpPr>
          <p:nvPr/>
        </p:nvSpPr>
        <p:spPr bwMode="black">
          <a:xfrm>
            <a:off x="6524523" y="5495332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D96D458-A3EF-4853-8874-7030D6877CA7}"/>
              </a:ext>
            </a:extLst>
          </p:cNvPr>
          <p:cNvSpPr txBox="1"/>
          <p:nvPr/>
        </p:nvSpPr>
        <p:spPr>
          <a:xfrm>
            <a:off x="2501228" y="446852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73" name="그림 172" descr="cb_logo_r.png">
            <a:extLst>
              <a:ext uri="{FF2B5EF4-FFF2-40B4-BE49-F238E27FC236}">
                <a16:creationId xmlns:a16="http://schemas.microsoft.com/office/drawing/2014/main" id="{2194E4B5-86E6-4E30-937B-A98842AF2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1238" y="6000332"/>
            <a:ext cx="316396" cy="100069"/>
          </a:xfrm>
          <a:prstGeom prst="rect">
            <a:avLst/>
          </a:prstGeom>
        </p:spPr>
      </p:pic>
      <p:pic>
        <p:nvPicPr>
          <p:cNvPr id="174" name="그림 173" descr="cb_logo_r.png">
            <a:extLst>
              <a:ext uri="{FF2B5EF4-FFF2-40B4-BE49-F238E27FC236}">
                <a16:creationId xmlns:a16="http://schemas.microsoft.com/office/drawing/2014/main" id="{14602CC1-0FD3-4AF3-99FA-575868FBA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4987" y="5978805"/>
            <a:ext cx="316396" cy="100069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A0F752CA-4467-42EB-A097-6578EEE5072D}"/>
              </a:ext>
            </a:extLst>
          </p:cNvPr>
          <p:cNvSpPr txBox="1"/>
          <p:nvPr/>
        </p:nvSpPr>
        <p:spPr>
          <a:xfrm>
            <a:off x="4127733" y="3973523"/>
            <a:ext cx="141943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전송트래픽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제어 설정 예시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32A5A8B-259A-4F14-89BD-F30C87120345}"/>
              </a:ext>
            </a:extLst>
          </p:cNvPr>
          <p:cNvSpPr txBox="1"/>
          <p:nvPr/>
        </p:nvSpPr>
        <p:spPr>
          <a:xfrm>
            <a:off x="5984568" y="3929255"/>
            <a:ext cx="137970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SNMP: 100KB/sec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3F8BDD1-7892-41AA-9CE9-FE81E0645DD3}"/>
              </a:ext>
            </a:extLst>
          </p:cNvPr>
          <p:cNvSpPr txBox="1"/>
          <p:nvPr/>
        </p:nvSpPr>
        <p:spPr>
          <a:xfrm>
            <a:off x="5990384" y="4192169"/>
            <a:ext cx="137970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Backup : 200KB/sec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F8A18DA-7FD9-4CCB-8A70-0CD13B8A5ACC}"/>
              </a:ext>
            </a:extLst>
          </p:cNvPr>
          <p:cNvSpPr txBox="1"/>
          <p:nvPr/>
        </p:nvSpPr>
        <p:spPr>
          <a:xfrm>
            <a:off x="5911165" y="4609377"/>
            <a:ext cx="137970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HTTP : 500KB/sec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A183968-B893-4C77-9C7D-00FD8CCB95C1}"/>
              </a:ext>
            </a:extLst>
          </p:cNvPr>
          <p:cNvSpPr txBox="1"/>
          <p:nvPr/>
        </p:nvSpPr>
        <p:spPr>
          <a:xfrm>
            <a:off x="8928581" y="3532499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파일전송</a:t>
            </a:r>
          </a:p>
        </p:txBody>
      </p:sp>
      <p:grpSp>
        <p:nvGrpSpPr>
          <p:cNvPr id="180" name="Group 67">
            <a:extLst>
              <a:ext uri="{FF2B5EF4-FFF2-40B4-BE49-F238E27FC236}">
                <a16:creationId xmlns:a16="http://schemas.microsoft.com/office/drawing/2014/main" id="{8F2FA65B-084C-4924-860F-D7A722329763}"/>
              </a:ext>
            </a:extLst>
          </p:cNvPr>
          <p:cNvGrpSpPr/>
          <p:nvPr/>
        </p:nvGrpSpPr>
        <p:grpSpPr>
          <a:xfrm>
            <a:off x="9594626" y="3156937"/>
            <a:ext cx="533739" cy="816586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1" name="Freeform 191">
              <a:extLst>
                <a:ext uri="{FF2B5EF4-FFF2-40B4-BE49-F238E27FC236}">
                  <a16:creationId xmlns:a16="http://schemas.microsoft.com/office/drawing/2014/main" id="{191EBDDB-2132-43B0-829A-B06C3E439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Freeform 207">
              <a:extLst>
                <a:ext uri="{FF2B5EF4-FFF2-40B4-BE49-F238E27FC236}">
                  <a16:creationId xmlns:a16="http://schemas.microsoft.com/office/drawing/2014/main" id="{262A784F-F0AF-4707-8707-DE4609579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3" name="Group 67">
            <a:extLst>
              <a:ext uri="{FF2B5EF4-FFF2-40B4-BE49-F238E27FC236}">
                <a16:creationId xmlns:a16="http://schemas.microsoft.com/office/drawing/2014/main" id="{27B40A99-0E89-41D6-BC55-81A6AE66A49F}"/>
              </a:ext>
            </a:extLst>
          </p:cNvPr>
          <p:cNvGrpSpPr/>
          <p:nvPr/>
        </p:nvGrpSpPr>
        <p:grpSpPr>
          <a:xfrm>
            <a:off x="9594626" y="5486188"/>
            <a:ext cx="197173" cy="503798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4" name="Freeform 191">
              <a:extLst>
                <a:ext uri="{FF2B5EF4-FFF2-40B4-BE49-F238E27FC236}">
                  <a16:creationId xmlns:a16="http://schemas.microsoft.com/office/drawing/2014/main" id="{B05BD2E4-9BC1-4B92-9D6C-7C6C8DD16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Freeform 207">
              <a:extLst>
                <a:ext uri="{FF2B5EF4-FFF2-40B4-BE49-F238E27FC236}">
                  <a16:creationId xmlns:a16="http://schemas.microsoft.com/office/drawing/2014/main" id="{06DFEEBC-B9C4-4005-BFC9-0031620FD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6" name="Group 67">
            <a:extLst>
              <a:ext uri="{FF2B5EF4-FFF2-40B4-BE49-F238E27FC236}">
                <a16:creationId xmlns:a16="http://schemas.microsoft.com/office/drawing/2014/main" id="{769BA0A1-31DB-4932-BB54-5FDBFC40514E}"/>
              </a:ext>
            </a:extLst>
          </p:cNvPr>
          <p:cNvGrpSpPr/>
          <p:nvPr/>
        </p:nvGrpSpPr>
        <p:grpSpPr>
          <a:xfrm>
            <a:off x="9594625" y="4913474"/>
            <a:ext cx="179784" cy="458328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7" name="Freeform 191">
              <a:extLst>
                <a:ext uri="{FF2B5EF4-FFF2-40B4-BE49-F238E27FC236}">
                  <a16:creationId xmlns:a16="http://schemas.microsoft.com/office/drawing/2014/main" id="{60F12590-0641-4BBD-958D-62460FC77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207">
              <a:extLst>
                <a:ext uri="{FF2B5EF4-FFF2-40B4-BE49-F238E27FC236}">
                  <a16:creationId xmlns:a16="http://schemas.microsoft.com/office/drawing/2014/main" id="{25574194-11CC-4F75-B2D5-3285BF8A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9" name="Group 67">
            <a:extLst>
              <a:ext uri="{FF2B5EF4-FFF2-40B4-BE49-F238E27FC236}">
                <a16:creationId xmlns:a16="http://schemas.microsoft.com/office/drawing/2014/main" id="{11C9E9E4-313D-414B-8CBC-E6DEDAD1C5FE}"/>
              </a:ext>
            </a:extLst>
          </p:cNvPr>
          <p:cNvGrpSpPr/>
          <p:nvPr/>
        </p:nvGrpSpPr>
        <p:grpSpPr>
          <a:xfrm>
            <a:off x="9594626" y="4058900"/>
            <a:ext cx="372471" cy="535654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0" name="Freeform 191">
              <a:extLst>
                <a:ext uri="{FF2B5EF4-FFF2-40B4-BE49-F238E27FC236}">
                  <a16:creationId xmlns:a16="http://schemas.microsoft.com/office/drawing/2014/main" id="{226E115F-993B-4B93-8272-804F2145D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Freeform 207">
              <a:extLst>
                <a:ext uri="{FF2B5EF4-FFF2-40B4-BE49-F238E27FC236}">
                  <a16:creationId xmlns:a16="http://schemas.microsoft.com/office/drawing/2014/main" id="{E0EF37A3-7D5E-45E1-82B6-BE1FC35B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42643612-494C-4C80-BB58-DB333191176C}"/>
              </a:ext>
            </a:extLst>
          </p:cNvPr>
          <p:cNvSpPr txBox="1"/>
          <p:nvPr/>
        </p:nvSpPr>
        <p:spPr>
          <a:xfrm>
            <a:off x="8928581" y="5519655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SNMP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8A4BE11-6E9C-4ED3-BE33-CE4F59FFBFCF}"/>
              </a:ext>
            </a:extLst>
          </p:cNvPr>
          <p:cNvSpPr txBox="1"/>
          <p:nvPr/>
        </p:nvSpPr>
        <p:spPr>
          <a:xfrm>
            <a:off x="8928581" y="4128171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HTTP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5371863-330C-40D7-8F53-45BAA16D1767}"/>
              </a:ext>
            </a:extLst>
          </p:cNvPr>
          <p:cNvSpPr txBox="1"/>
          <p:nvPr/>
        </p:nvSpPr>
        <p:spPr>
          <a:xfrm>
            <a:off x="8928581" y="4902695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Backup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5DA5143-25A7-43EA-9A3D-70525E6864B4}"/>
              </a:ext>
            </a:extLst>
          </p:cNvPr>
          <p:cNvSpPr txBox="1"/>
          <p:nvPr/>
        </p:nvSpPr>
        <p:spPr>
          <a:xfrm>
            <a:off x="9594625" y="451867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9DFA826-EB82-4033-8791-7F9837B09916}"/>
              </a:ext>
            </a:extLst>
          </p:cNvPr>
          <p:cNvSpPr txBox="1"/>
          <p:nvPr/>
        </p:nvSpPr>
        <p:spPr>
          <a:xfrm>
            <a:off x="4079778" y="4636658"/>
            <a:ext cx="181440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파일전송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전체 대역폭 사용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BA59380-9A5F-434E-83E0-238589A7F3E8}"/>
              </a:ext>
            </a:extLst>
          </p:cNvPr>
          <p:cNvSpPr txBox="1"/>
          <p:nvPr/>
        </p:nvSpPr>
        <p:spPr>
          <a:xfrm>
            <a:off x="5390092" y="5694848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567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14EC1F24-FF98-48E9-B4C9-655D1520F197}"/>
              </a:ext>
            </a:extLst>
          </p:cNvPr>
          <p:cNvCxnSpPr/>
          <p:nvPr/>
        </p:nvCxnSpPr>
        <p:spPr>
          <a:xfrm flipV="1">
            <a:off x="6455357" y="5960229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</a:t>
            </a:r>
            <a:r>
              <a:rPr kumimoji="1" lang="ko-KR" altLang="en-US" sz="1400" b="1" dirty="0" err="1"/>
              <a:t>전송트래픽</a:t>
            </a:r>
            <a:r>
              <a:rPr kumimoji="1" lang="ko-KR" altLang="en-US" sz="1400" b="1" dirty="0"/>
              <a:t> 컨텍스트 제어 </a:t>
            </a:r>
            <a:r>
              <a:rPr kumimoji="1" lang="en-US" altLang="ko-KR" sz="1400" b="1" dirty="0"/>
              <a:t>( Context Filtering ) </a:t>
            </a: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40FD066D-8243-41BF-80E7-C4366B12DD22}"/>
              </a:ext>
            </a:extLst>
          </p:cNvPr>
          <p:cNvCxnSpPr/>
          <p:nvPr/>
        </p:nvCxnSpPr>
        <p:spPr>
          <a:xfrm flipV="1">
            <a:off x="3290787" y="5976826"/>
            <a:ext cx="1800200" cy="1253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209">
            <a:extLst>
              <a:ext uri="{FF2B5EF4-FFF2-40B4-BE49-F238E27FC236}">
                <a16:creationId xmlns:a16="http://schemas.microsoft.com/office/drawing/2014/main" id="{04E7FD53-6180-42D8-9374-5FC1B587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023" y="2868136"/>
            <a:ext cx="1749702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9" name="오각형 11">
            <a:extLst>
              <a:ext uri="{FF2B5EF4-FFF2-40B4-BE49-F238E27FC236}">
                <a16:creationId xmlns:a16="http://schemas.microsoft.com/office/drawing/2014/main" id="{49E78F50-58D4-4B33-BCE0-52668736AB6E}"/>
              </a:ext>
            </a:extLst>
          </p:cNvPr>
          <p:cNvSpPr/>
          <p:nvPr/>
        </p:nvSpPr>
        <p:spPr bwMode="auto">
          <a:xfrm>
            <a:off x="3565858" y="3375852"/>
            <a:ext cx="3123481" cy="375601"/>
          </a:xfrm>
          <a:prstGeom prst="homePlate">
            <a:avLst/>
          </a:prstGeom>
          <a:solidFill>
            <a:srgbClr val="E0FDB7"/>
          </a:solidFill>
          <a:ln w="28575" cap="rnd">
            <a:noFill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 anchor="ctr"/>
          <a:lstStyle/>
          <a:p>
            <a:endParaRPr lang="en-US" altLang="ko-KR" sz="1000" dirty="0"/>
          </a:p>
        </p:txBody>
      </p:sp>
      <p:sp>
        <p:nvSpPr>
          <p:cNvPr id="70" name="오각형 128">
            <a:extLst>
              <a:ext uri="{FF2B5EF4-FFF2-40B4-BE49-F238E27FC236}">
                <a16:creationId xmlns:a16="http://schemas.microsoft.com/office/drawing/2014/main" id="{721EC883-D055-4F84-963D-B79A428167B2}"/>
              </a:ext>
            </a:extLst>
          </p:cNvPr>
          <p:cNvSpPr/>
          <p:nvPr/>
        </p:nvSpPr>
        <p:spPr bwMode="auto">
          <a:xfrm>
            <a:off x="3576498" y="4170980"/>
            <a:ext cx="3123481" cy="375601"/>
          </a:xfrm>
          <a:prstGeom prst="homePlate">
            <a:avLst/>
          </a:prstGeom>
          <a:solidFill>
            <a:srgbClr val="E0FDB7"/>
          </a:solidFill>
          <a:ln w="28575" cap="rnd">
            <a:noFill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오각형 138">
            <a:extLst>
              <a:ext uri="{FF2B5EF4-FFF2-40B4-BE49-F238E27FC236}">
                <a16:creationId xmlns:a16="http://schemas.microsoft.com/office/drawing/2014/main" id="{60AD0AF9-3593-4219-995E-4AFA7943F0DC}"/>
              </a:ext>
            </a:extLst>
          </p:cNvPr>
          <p:cNvSpPr/>
          <p:nvPr/>
        </p:nvSpPr>
        <p:spPr bwMode="auto">
          <a:xfrm>
            <a:off x="3539784" y="5101250"/>
            <a:ext cx="3123481" cy="375601"/>
          </a:xfrm>
          <a:prstGeom prst="homePlate">
            <a:avLst/>
          </a:prstGeom>
          <a:solidFill>
            <a:srgbClr val="E0FDB7"/>
          </a:solidFill>
          <a:ln w="28575" cap="rnd">
            <a:noFill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ounded Rectangle 209">
            <a:extLst>
              <a:ext uri="{FF2B5EF4-FFF2-40B4-BE49-F238E27FC236}">
                <a16:creationId xmlns:a16="http://schemas.microsoft.com/office/drawing/2014/main" id="{4DCCF0D9-7CC1-41E3-8723-02CC66F8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350" y="2855231"/>
            <a:ext cx="2656842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4" name="오각형 103">
            <a:extLst>
              <a:ext uri="{FF2B5EF4-FFF2-40B4-BE49-F238E27FC236}">
                <a16:creationId xmlns:a16="http://schemas.microsoft.com/office/drawing/2014/main" id="{E78FEF9C-7846-4805-A397-DD96BFAFAF3F}"/>
              </a:ext>
            </a:extLst>
          </p:cNvPr>
          <p:cNvSpPr/>
          <p:nvPr/>
        </p:nvSpPr>
        <p:spPr bwMode="auto">
          <a:xfrm>
            <a:off x="6312024" y="5438036"/>
            <a:ext cx="1932944" cy="208238"/>
          </a:xfrm>
          <a:prstGeom prst="homePlate">
            <a:avLst/>
          </a:prstGeom>
          <a:ln>
            <a:noFill/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오각형 106">
            <a:extLst>
              <a:ext uri="{FF2B5EF4-FFF2-40B4-BE49-F238E27FC236}">
                <a16:creationId xmlns:a16="http://schemas.microsoft.com/office/drawing/2014/main" id="{4C99F6BC-AEB4-480B-BFAD-66F742AEF06A}"/>
              </a:ext>
            </a:extLst>
          </p:cNvPr>
          <p:cNvSpPr/>
          <p:nvPr/>
        </p:nvSpPr>
        <p:spPr bwMode="auto">
          <a:xfrm>
            <a:off x="6378825" y="4618010"/>
            <a:ext cx="1867214" cy="244311"/>
          </a:xfrm>
          <a:prstGeom prst="homePlate">
            <a:avLst/>
          </a:prstGeom>
          <a:ln>
            <a:noFill/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오각형 9">
            <a:extLst>
              <a:ext uri="{FF2B5EF4-FFF2-40B4-BE49-F238E27FC236}">
                <a16:creationId xmlns:a16="http://schemas.microsoft.com/office/drawing/2014/main" id="{30B43C80-0856-4784-8233-248A2695C197}"/>
              </a:ext>
            </a:extLst>
          </p:cNvPr>
          <p:cNvSpPr/>
          <p:nvPr/>
        </p:nvSpPr>
        <p:spPr bwMode="auto">
          <a:xfrm>
            <a:off x="6292424" y="3788909"/>
            <a:ext cx="1915645" cy="234502"/>
          </a:xfrm>
          <a:prstGeom prst="homePlate">
            <a:avLst/>
          </a:prstGeom>
          <a:ln>
            <a:noFill/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C2AC29-D64C-4B26-B94B-17D45DCC4471}"/>
              </a:ext>
            </a:extLst>
          </p:cNvPr>
          <p:cNvSpPr txBox="1"/>
          <p:nvPr/>
        </p:nvSpPr>
        <p:spPr>
          <a:xfrm>
            <a:off x="1415480" y="1767736"/>
            <a:ext cx="3024336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스트림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망연계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보안성 강화를 위한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HTTP/SQL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스트림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연계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전송 내용 분석을 통한 전송 제어 기능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341603C-5EF1-4110-8BF3-DE829C2F2409}"/>
              </a:ext>
            </a:extLst>
          </p:cNvPr>
          <p:cNvSpPr txBox="1"/>
          <p:nvPr/>
        </p:nvSpPr>
        <p:spPr>
          <a:xfrm>
            <a:off x="4655840" y="1582548"/>
            <a:ext cx="6192688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망간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연계시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HTTP 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SQL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프로토콜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어플리케이션 서비스의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스트림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연계시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어플리케이션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프로토콜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IP/Port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기반의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패킷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필터링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외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데이터의 분석을 통한 전송 제어기능을 제공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제어대상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 HTTP/SQL/JSON)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 따라  지정한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RULE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의 허용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 Allow)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또는 거부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 Deny)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제어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361950" indent="-180975" latinLnBrk="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HTTP :  method ( HEAD/GET/PUT…)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PATH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Rule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설정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361950" indent="-180975" latinLnBrk="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JSON/XML : name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과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Type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Rule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설정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361950" indent="-180975" latinLnBrk="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SQL : DML( Select/Update…)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Table, User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의 조합으로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Rule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설정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 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5E084C36-899A-4026-9D2B-ACC2872C9118}"/>
              </a:ext>
            </a:extLst>
          </p:cNvPr>
          <p:cNvCxnSpPr>
            <a:cxnSpLocks/>
          </p:cNvCxnSpPr>
          <p:nvPr/>
        </p:nvCxnSpPr>
        <p:spPr>
          <a:xfrm>
            <a:off x="4609711" y="1582548"/>
            <a:ext cx="0" cy="12106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6C65B4DC-1CAD-4228-9B43-C6FDBAF5469F}"/>
              </a:ext>
            </a:extLst>
          </p:cNvPr>
          <p:cNvSpPr txBox="1"/>
          <p:nvPr/>
        </p:nvSpPr>
        <p:spPr>
          <a:xfrm>
            <a:off x="1762970" y="2887972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8777E8-E1E2-44E5-BD78-DCD1D4E78A2B}"/>
              </a:ext>
            </a:extLst>
          </p:cNvPr>
          <p:cNvSpPr txBox="1"/>
          <p:nvPr/>
        </p:nvSpPr>
        <p:spPr>
          <a:xfrm>
            <a:off x="9207666" y="2878437"/>
            <a:ext cx="57606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11ACDE0-3BC9-48E9-BA0A-D3B7030CF89A}"/>
              </a:ext>
            </a:extLst>
          </p:cNvPr>
          <p:cNvSpPr txBox="1"/>
          <p:nvPr/>
        </p:nvSpPr>
        <p:spPr>
          <a:xfrm>
            <a:off x="1885895" y="3327590"/>
            <a:ext cx="711696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Web</a:t>
            </a: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Browser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BF7E503-CB71-4FB7-9261-7BFA1797C403}"/>
              </a:ext>
            </a:extLst>
          </p:cNvPr>
          <p:cNvSpPr txBox="1"/>
          <p:nvPr/>
        </p:nvSpPr>
        <p:spPr>
          <a:xfrm>
            <a:off x="6420878" y="2928902"/>
            <a:ext cx="137970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특정 서비스에 대해 최대 </a:t>
            </a:r>
            <a:r>
              <a:rPr lang="ko-KR" altLang="en-US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양 설정 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7DCA8B2-03DB-4F6B-99A8-98C95CE819C8}"/>
              </a:ext>
            </a:extLst>
          </p:cNvPr>
          <p:cNvSpPr txBox="1"/>
          <p:nvPr/>
        </p:nvSpPr>
        <p:spPr>
          <a:xfrm>
            <a:off x="3861158" y="5983522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37F2526-48FE-4B96-8FF0-6A2F7FEA3DBB}"/>
              </a:ext>
            </a:extLst>
          </p:cNvPr>
          <p:cNvSpPr txBox="1"/>
          <p:nvPr/>
        </p:nvSpPr>
        <p:spPr>
          <a:xfrm>
            <a:off x="6749256" y="5986589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24BBF44F-92C6-4A65-8EC2-8AFDACD439CE}"/>
              </a:ext>
            </a:extLst>
          </p:cNvPr>
          <p:cNvCxnSpPr/>
          <p:nvPr/>
        </p:nvCxnSpPr>
        <p:spPr>
          <a:xfrm>
            <a:off x="4992228" y="5969051"/>
            <a:ext cx="1890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reeform 10">
            <a:extLst>
              <a:ext uri="{FF2B5EF4-FFF2-40B4-BE49-F238E27FC236}">
                <a16:creationId xmlns:a16="http://schemas.microsoft.com/office/drawing/2014/main" id="{04B5780C-BC24-4E7D-AC87-A0CACF54D1A1}"/>
              </a:ext>
            </a:extLst>
          </p:cNvPr>
          <p:cNvSpPr>
            <a:spLocks noEditPoints="1"/>
          </p:cNvSpPr>
          <p:nvPr/>
        </p:nvSpPr>
        <p:spPr bwMode="black">
          <a:xfrm>
            <a:off x="4637320" y="5722857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22" name="Freeform 10">
            <a:extLst>
              <a:ext uri="{FF2B5EF4-FFF2-40B4-BE49-F238E27FC236}">
                <a16:creationId xmlns:a16="http://schemas.microsoft.com/office/drawing/2014/main" id="{0675EB69-2220-4B18-B78B-CA3A2AD762B2}"/>
              </a:ext>
            </a:extLst>
          </p:cNvPr>
          <p:cNvSpPr>
            <a:spLocks noEditPoints="1"/>
          </p:cNvSpPr>
          <p:nvPr/>
        </p:nvSpPr>
        <p:spPr bwMode="black">
          <a:xfrm>
            <a:off x="6580014" y="5722857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23" name="그림 122" descr="cb_logo_r.png">
            <a:extLst>
              <a:ext uri="{FF2B5EF4-FFF2-40B4-BE49-F238E27FC236}">
                <a16:creationId xmlns:a16="http://schemas.microsoft.com/office/drawing/2014/main" id="{1E3F9541-5C65-4830-85BA-E88F4D613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799" y="6190646"/>
            <a:ext cx="316396" cy="100069"/>
          </a:xfrm>
          <a:prstGeom prst="rect">
            <a:avLst/>
          </a:prstGeom>
        </p:spPr>
      </p:pic>
      <p:pic>
        <p:nvPicPr>
          <p:cNvPr id="124" name="그림 123" descr="cb_logo_r.png">
            <a:extLst>
              <a:ext uri="{FF2B5EF4-FFF2-40B4-BE49-F238E27FC236}">
                <a16:creationId xmlns:a16="http://schemas.microsoft.com/office/drawing/2014/main" id="{A8003518-962D-4A29-B84B-9DE2B3D6E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987" y="6190647"/>
            <a:ext cx="316396" cy="100069"/>
          </a:xfrm>
          <a:prstGeom prst="rect">
            <a:avLst/>
          </a:prstGeom>
        </p:spPr>
      </p:pic>
      <p:grpSp>
        <p:nvGrpSpPr>
          <p:cNvPr id="125" name="Group 67">
            <a:extLst>
              <a:ext uri="{FF2B5EF4-FFF2-40B4-BE49-F238E27FC236}">
                <a16:creationId xmlns:a16="http://schemas.microsoft.com/office/drawing/2014/main" id="{2278FA61-1F5C-47E2-A8EE-CB78B03FF1A2}"/>
              </a:ext>
            </a:extLst>
          </p:cNvPr>
          <p:cNvGrpSpPr/>
          <p:nvPr/>
        </p:nvGrpSpPr>
        <p:grpSpPr>
          <a:xfrm>
            <a:off x="8250404" y="3500614"/>
            <a:ext cx="395881" cy="699505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6" name="Freeform 191">
              <a:extLst>
                <a:ext uri="{FF2B5EF4-FFF2-40B4-BE49-F238E27FC236}">
                  <a16:creationId xmlns:a16="http://schemas.microsoft.com/office/drawing/2014/main" id="{8AE36D69-6115-4119-8EAD-BBDB68BF3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207">
              <a:extLst>
                <a:ext uri="{FF2B5EF4-FFF2-40B4-BE49-F238E27FC236}">
                  <a16:creationId xmlns:a16="http://schemas.microsoft.com/office/drawing/2014/main" id="{542941FD-C46E-4634-94C4-C30F87F00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8" name="Group 67">
            <a:extLst>
              <a:ext uri="{FF2B5EF4-FFF2-40B4-BE49-F238E27FC236}">
                <a16:creationId xmlns:a16="http://schemas.microsoft.com/office/drawing/2014/main" id="{B1E81A66-B4C7-4303-972A-EA3BB00ADA71}"/>
              </a:ext>
            </a:extLst>
          </p:cNvPr>
          <p:cNvGrpSpPr/>
          <p:nvPr/>
        </p:nvGrpSpPr>
        <p:grpSpPr>
          <a:xfrm>
            <a:off x="8266889" y="5184279"/>
            <a:ext cx="381537" cy="702095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9" name="Freeform 191">
              <a:extLst>
                <a:ext uri="{FF2B5EF4-FFF2-40B4-BE49-F238E27FC236}">
                  <a16:creationId xmlns:a16="http://schemas.microsoft.com/office/drawing/2014/main" id="{BDC449FE-4E7A-4D71-9996-5912CEBB8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Freeform 207">
              <a:extLst>
                <a:ext uri="{FF2B5EF4-FFF2-40B4-BE49-F238E27FC236}">
                  <a16:creationId xmlns:a16="http://schemas.microsoft.com/office/drawing/2014/main" id="{6A9D263F-7D0D-410C-B2C9-955B866E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CBA3264F-840A-4F08-828C-9391FF9149D8}"/>
              </a:ext>
            </a:extLst>
          </p:cNvPr>
          <p:cNvSpPr txBox="1"/>
          <p:nvPr/>
        </p:nvSpPr>
        <p:spPr>
          <a:xfrm>
            <a:off x="1892526" y="5094014"/>
            <a:ext cx="711696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SQL Client 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132" name="Picture 12">
            <a:extLst>
              <a:ext uri="{FF2B5EF4-FFF2-40B4-BE49-F238E27FC236}">
                <a16:creationId xmlns:a16="http://schemas.microsoft.com/office/drawing/2014/main" id="{92D3CFFC-CDFF-4AB1-8839-1F837619D9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066" y="3394461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" name="Picture 12">
            <a:extLst>
              <a:ext uri="{FF2B5EF4-FFF2-40B4-BE49-F238E27FC236}">
                <a16:creationId xmlns:a16="http://schemas.microsoft.com/office/drawing/2014/main" id="{642E61F0-88A1-419B-A7C4-F98D261437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922" y="518639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9FADE022-148E-4789-90E3-F163472656DD}"/>
              </a:ext>
            </a:extLst>
          </p:cNvPr>
          <p:cNvSpPr txBox="1"/>
          <p:nvPr/>
        </p:nvSpPr>
        <p:spPr>
          <a:xfrm>
            <a:off x="8646284" y="3759041"/>
            <a:ext cx="156106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Web Server #1  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4115770-8A9C-4C60-8DA9-8C3145357072}"/>
              </a:ext>
            </a:extLst>
          </p:cNvPr>
          <p:cNvSpPr txBox="1"/>
          <p:nvPr/>
        </p:nvSpPr>
        <p:spPr>
          <a:xfrm>
            <a:off x="8633007" y="5386307"/>
            <a:ext cx="1670245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SQL DB Server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136" name="그림 135">
            <a:extLst>
              <a:ext uri="{FF2B5EF4-FFF2-40B4-BE49-F238E27FC236}">
                <a16:creationId xmlns:a16="http://schemas.microsoft.com/office/drawing/2014/main" id="{D849163E-2AF6-4789-8E1B-9C62CC40A2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48" y="3537219"/>
            <a:ext cx="390329" cy="390329"/>
          </a:xfrm>
          <a:prstGeom prst="rect">
            <a:avLst/>
          </a:prstGeom>
        </p:spPr>
      </p:pic>
      <p:pic>
        <p:nvPicPr>
          <p:cNvPr id="137" name="그림 136">
            <a:extLst>
              <a:ext uri="{FF2B5EF4-FFF2-40B4-BE49-F238E27FC236}">
                <a16:creationId xmlns:a16="http://schemas.microsoft.com/office/drawing/2014/main" id="{EB46D8D5-A546-49C5-9A84-9C15D8D5AE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48" y="4438450"/>
            <a:ext cx="390329" cy="390329"/>
          </a:xfrm>
          <a:prstGeom prst="rect">
            <a:avLst/>
          </a:prstGeom>
        </p:spPr>
      </p:pic>
      <p:pic>
        <p:nvPicPr>
          <p:cNvPr id="138" name="그림 137">
            <a:extLst>
              <a:ext uri="{FF2B5EF4-FFF2-40B4-BE49-F238E27FC236}">
                <a16:creationId xmlns:a16="http://schemas.microsoft.com/office/drawing/2014/main" id="{F190C5DD-5AAF-445F-B480-D18888D474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24" y="5213018"/>
            <a:ext cx="390329" cy="390329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00A530D-ACE5-47B2-B7F6-C0E256748654}"/>
              </a:ext>
            </a:extLst>
          </p:cNvPr>
          <p:cNvSpPr txBox="1"/>
          <p:nvPr/>
        </p:nvSpPr>
        <p:spPr>
          <a:xfrm>
            <a:off x="3483726" y="3148939"/>
            <a:ext cx="1419431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HTTP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0C953F1-5759-43A2-A687-AA8EC669743F}"/>
              </a:ext>
            </a:extLst>
          </p:cNvPr>
          <p:cNvSpPr txBox="1"/>
          <p:nvPr/>
        </p:nvSpPr>
        <p:spPr>
          <a:xfrm>
            <a:off x="6883189" y="4616094"/>
            <a:ext cx="1419431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JSON/XML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25F4C09-51DE-4104-8E80-DAA752A78502}"/>
              </a:ext>
            </a:extLst>
          </p:cNvPr>
          <p:cNvSpPr txBox="1"/>
          <p:nvPr/>
        </p:nvSpPr>
        <p:spPr>
          <a:xfrm>
            <a:off x="6908818" y="5408182"/>
            <a:ext cx="1419431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SQL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grpSp>
        <p:nvGrpSpPr>
          <p:cNvPr id="143" name="Group 67">
            <a:extLst>
              <a:ext uri="{FF2B5EF4-FFF2-40B4-BE49-F238E27FC236}">
                <a16:creationId xmlns:a16="http://schemas.microsoft.com/office/drawing/2014/main" id="{78948127-DFCB-41F9-9C2D-AAC70EECDE1E}"/>
              </a:ext>
            </a:extLst>
          </p:cNvPr>
          <p:cNvGrpSpPr/>
          <p:nvPr/>
        </p:nvGrpSpPr>
        <p:grpSpPr>
          <a:xfrm>
            <a:off x="8252545" y="4338316"/>
            <a:ext cx="395881" cy="699505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4" name="Freeform 191">
              <a:extLst>
                <a:ext uri="{FF2B5EF4-FFF2-40B4-BE49-F238E27FC236}">
                  <a16:creationId xmlns:a16="http://schemas.microsoft.com/office/drawing/2014/main" id="{1388B3CC-0943-4F8E-BF14-146F4E966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Freeform 207">
              <a:extLst>
                <a:ext uri="{FF2B5EF4-FFF2-40B4-BE49-F238E27FC236}">
                  <a16:creationId xmlns:a16="http://schemas.microsoft.com/office/drawing/2014/main" id="{1E80BD47-2F9D-47DE-85DE-D785AE27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0443ABC5-9363-463C-A7A4-0D599DEC8D1A}"/>
              </a:ext>
            </a:extLst>
          </p:cNvPr>
          <p:cNvSpPr txBox="1"/>
          <p:nvPr/>
        </p:nvSpPr>
        <p:spPr>
          <a:xfrm>
            <a:off x="8637786" y="4534316"/>
            <a:ext cx="156106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Web Server #2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147" name="Picture 12">
            <a:extLst>
              <a:ext uri="{FF2B5EF4-FFF2-40B4-BE49-F238E27FC236}">
                <a16:creationId xmlns:a16="http://schemas.microsoft.com/office/drawing/2014/main" id="{7B5F357D-49B0-48F0-8BE1-ABDA88C0A4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066" y="4284683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24EEFFB9-2FDF-4931-B813-5A317FF7D73C}"/>
              </a:ext>
            </a:extLst>
          </p:cNvPr>
          <p:cNvSpPr txBox="1"/>
          <p:nvPr/>
        </p:nvSpPr>
        <p:spPr>
          <a:xfrm>
            <a:off x="1899587" y="4209486"/>
            <a:ext cx="711696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Web API</a:t>
            </a: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Client 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6C27C89-4D32-4D7D-BF1A-783C05AB4E47}"/>
              </a:ext>
            </a:extLst>
          </p:cNvPr>
          <p:cNvSpPr txBox="1"/>
          <p:nvPr/>
        </p:nvSpPr>
        <p:spPr>
          <a:xfrm>
            <a:off x="6882828" y="3769614"/>
            <a:ext cx="1419431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HTTP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18F758A-B132-447C-BE10-973CBC7D8065}"/>
              </a:ext>
            </a:extLst>
          </p:cNvPr>
          <p:cNvSpPr txBox="1"/>
          <p:nvPr/>
        </p:nvSpPr>
        <p:spPr>
          <a:xfrm>
            <a:off x="3481172" y="3888128"/>
            <a:ext cx="141943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JSON</a:t>
            </a:r>
          </a:p>
          <a:p>
            <a:pPr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/XML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7EA7E4F-7F18-486F-B3A8-0B1657DD8CD3}"/>
              </a:ext>
            </a:extLst>
          </p:cNvPr>
          <p:cNvSpPr txBox="1"/>
          <p:nvPr/>
        </p:nvSpPr>
        <p:spPr>
          <a:xfrm>
            <a:off x="3478733" y="4730402"/>
            <a:ext cx="1419431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SQL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4502E1D-7986-4530-98A2-C756A0464ECC}"/>
              </a:ext>
            </a:extLst>
          </p:cNvPr>
          <p:cNvSpPr txBox="1"/>
          <p:nvPr/>
        </p:nvSpPr>
        <p:spPr>
          <a:xfrm>
            <a:off x="4079143" y="3243716"/>
            <a:ext cx="70063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Method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GET</a:t>
            </a:r>
            <a:endParaRPr lang="ko-KR" altLang="en-US" sz="1000" u="sng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4F2EDBE-C796-4C84-B7F8-FC5DB8FC45DF}"/>
              </a:ext>
            </a:extLst>
          </p:cNvPr>
          <p:cNvSpPr txBox="1"/>
          <p:nvPr/>
        </p:nvSpPr>
        <p:spPr>
          <a:xfrm>
            <a:off x="5196339" y="3250133"/>
            <a:ext cx="857457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Path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/index.html</a:t>
            </a:r>
            <a:endParaRPr lang="ko-KR" altLang="en-US" sz="1000" u="sng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8C1EDF9-4A4D-4560-AAF0-17D086FCCCBA}"/>
              </a:ext>
            </a:extLst>
          </p:cNvPr>
          <p:cNvSpPr txBox="1"/>
          <p:nvPr/>
        </p:nvSpPr>
        <p:spPr>
          <a:xfrm>
            <a:off x="4037116" y="4000277"/>
            <a:ext cx="60020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Name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Person</a:t>
            </a:r>
            <a:endParaRPr lang="ko-KR" altLang="en-US" sz="1000" u="sng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54C4CC-EB55-4561-91A9-25805CD3435C}"/>
              </a:ext>
            </a:extLst>
          </p:cNvPr>
          <p:cNvSpPr txBox="1"/>
          <p:nvPr/>
        </p:nvSpPr>
        <p:spPr>
          <a:xfrm>
            <a:off x="5196339" y="4011283"/>
            <a:ext cx="53630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Type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name</a:t>
            </a:r>
            <a:endParaRPr lang="ko-KR" altLang="en-US" sz="1000" u="sng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ADACE5F-E91E-465B-9C87-7232EA811B6D}"/>
              </a:ext>
            </a:extLst>
          </p:cNvPr>
          <p:cNvSpPr txBox="1"/>
          <p:nvPr/>
        </p:nvSpPr>
        <p:spPr>
          <a:xfrm>
            <a:off x="4030618" y="4849155"/>
            <a:ext cx="55321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DML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Select</a:t>
            </a:r>
            <a:endParaRPr lang="ko-KR" altLang="en-US" sz="1000" u="sng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6B2223A-4AD6-4DAB-B50C-5F40BDD5382E}"/>
              </a:ext>
            </a:extLst>
          </p:cNvPr>
          <p:cNvSpPr txBox="1"/>
          <p:nvPr/>
        </p:nvSpPr>
        <p:spPr>
          <a:xfrm>
            <a:off x="4871864" y="4833833"/>
            <a:ext cx="618896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Table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Table1</a:t>
            </a:r>
            <a:endParaRPr lang="ko-KR" altLang="en-US" sz="1000" u="sng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1A890E7-4B34-4A60-BF63-28FB43691D45}"/>
              </a:ext>
            </a:extLst>
          </p:cNvPr>
          <p:cNvSpPr txBox="1"/>
          <p:nvPr/>
        </p:nvSpPr>
        <p:spPr>
          <a:xfrm>
            <a:off x="5657723" y="4836833"/>
            <a:ext cx="53630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000" b="1" dirty="0"/>
              <a:t>User</a:t>
            </a:r>
          </a:p>
          <a:p>
            <a:endParaRPr lang="en-US" altLang="ko-KR" sz="1000" dirty="0"/>
          </a:p>
          <a:p>
            <a:r>
              <a:rPr lang="en-US" altLang="ko-KR" sz="1000" u="sng" dirty="0"/>
              <a:t>User1</a:t>
            </a:r>
            <a:endParaRPr lang="ko-KR" altLang="en-US" sz="1000" u="sng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2A1E081-0CD6-436D-9830-8637BF65F9E7}"/>
              </a:ext>
            </a:extLst>
          </p:cNvPr>
          <p:cNvSpPr txBox="1"/>
          <p:nvPr/>
        </p:nvSpPr>
        <p:spPr>
          <a:xfrm>
            <a:off x="5341437" y="5878279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0C20B1A4-8722-4D6C-B17F-D20DDF8E0535}"/>
              </a:ext>
            </a:extLst>
          </p:cNvPr>
          <p:cNvCxnSpPr/>
          <p:nvPr/>
        </p:nvCxnSpPr>
        <p:spPr>
          <a:xfrm>
            <a:off x="1158552" y="279319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4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인증과 성능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FA9F21-CA06-4328-884D-712281B3694F}"/>
              </a:ext>
            </a:extLst>
          </p:cNvPr>
          <p:cNvSpPr txBox="1"/>
          <p:nvPr/>
        </p:nvSpPr>
        <p:spPr>
          <a:xfrm>
            <a:off x="1415480" y="1587277"/>
            <a:ext cx="302433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고성능의 전송엔진을 자체 개발하였으며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스토리지 인프라 구조 기반으로 기가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(Giga)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급의 고성능 전송 대역폭을 제공합니다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아울러 공공기관 소프트웨어품질인증과 정보보호제품인증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인증을 모두 획득하였습니다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70080B1D-0298-4769-BC33-BFF31EF68D6E}"/>
              </a:ext>
            </a:extLst>
          </p:cNvPr>
          <p:cNvCxnSpPr>
            <a:cxnSpLocks/>
          </p:cNvCxnSpPr>
          <p:nvPr/>
        </p:nvCxnSpPr>
        <p:spPr>
          <a:xfrm>
            <a:off x="4583832" y="1557561"/>
            <a:ext cx="0" cy="48957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9048498-8913-4937-BEB2-9EF4E0D7FFCF}"/>
              </a:ext>
            </a:extLst>
          </p:cNvPr>
          <p:cNvSpPr txBox="1"/>
          <p:nvPr/>
        </p:nvSpPr>
        <p:spPr>
          <a:xfrm>
            <a:off x="4727848" y="1583671"/>
            <a:ext cx="2952328" cy="1438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업계 최초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GS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2010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4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월 동종제품 최초인증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2015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1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월 갱신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소프트웨어의 안정성과 성능을 검증한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GS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획득으로 제품의 보안성과 안정성 입증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7D6296F7-17D2-4138-B149-8B8BF0E8B2C1}"/>
              </a:ext>
            </a:extLst>
          </p:cNvPr>
          <p:cNvCxnSpPr>
            <a:cxnSpLocks/>
          </p:cNvCxnSpPr>
          <p:nvPr/>
        </p:nvCxnSpPr>
        <p:spPr>
          <a:xfrm>
            <a:off x="7824192" y="1557561"/>
            <a:ext cx="0" cy="4889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6656EC9-3CAC-4B21-84A4-3E1423EC653F}"/>
              </a:ext>
            </a:extLst>
          </p:cNvPr>
          <p:cNvSpPr txBox="1"/>
          <p:nvPr/>
        </p:nvSpPr>
        <p:spPr>
          <a:xfrm>
            <a:off x="7968208" y="1571253"/>
            <a:ext cx="2952328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TTA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성능 테스트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2012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7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월 시행 </a:t>
            </a:r>
          </a:p>
        </p:txBody>
      </p:sp>
      <p:pic>
        <p:nvPicPr>
          <p:cNvPr id="72" name="Picture 13">
            <a:extLst>
              <a:ext uri="{FF2B5EF4-FFF2-40B4-BE49-F238E27FC236}">
                <a16:creationId xmlns:a16="http://schemas.microsoft.com/office/drawing/2014/main" id="{C6FEB997-2BE1-42CA-B65F-B451F1A0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620" y="2884686"/>
            <a:ext cx="2439141" cy="35263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4" name="Rectangle 142">
            <a:extLst>
              <a:ext uri="{FF2B5EF4-FFF2-40B4-BE49-F238E27FC236}">
                <a16:creationId xmlns:a16="http://schemas.microsoft.com/office/drawing/2014/main" id="{2E90F271-B7E3-4B19-9F25-355F4073AFD6}"/>
              </a:ext>
            </a:extLst>
          </p:cNvPr>
          <p:cNvSpPr/>
          <p:nvPr/>
        </p:nvSpPr>
        <p:spPr>
          <a:xfrm>
            <a:off x="7968208" y="2204864"/>
            <a:ext cx="1080120" cy="977648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Rectangle 142">
            <a:extLst>
              <a:ext uri="{FF2B5EF4-FFF2-40B4-BE49-F238E27FC236}">
                <a16:creationId xmlns:a16="http://schemas.microsoft.com/office/drawing/2014/main" id="{4ACB5896-2049-4884-920E-8CAE39446E6B}"/>
              </a:ext>
            </a:extLst>
          </p:cNvPr>
          <p:cNvSpPr/>
          <p:nvPr/>
        </p:nvSpPr>
        <p:spPr>
          <a:xfrm>
            <a:off x="9120336" y="2204864"/>
            <a:ext cx="1800200" cy="977648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9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Rectangle 142">
            <a:extLst>
              <a:ext uri="{FF2B5EF4-FFF2-40B4-BE49-F238E27FC236}">
                <a16:creationId xmlns:a16="http://schemas.microsoft.com/office/drawing/2014/main" id="{43B314B0-4ACB-44F7-B360-A9A05A198DC1}"/>
              </a:ext>
            </a:extLst>
          </p:cNvPr>
          <p:cNvSpPr/>
          <p:nvPr/>
        </p:nvSpPr>
        <p:spPr>
          <a:xfrm>
            <a:off x="7968208" y="3243440"/>
            <a:ext cx="1080120" cy="97764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Rectangle 142">
            <a:extLst>
              <a:ext uri="{FF2B5EF4-FFF2-40B4-BE49-F238E27FC236}">
                <a16:creationId xmlns:a16="http://schemas.microsoft.com/office/drawing/2014/main" id="{8725BB06-2B2D-4077-8ADA-BC1CBA97AB26}"/>
              </a:ext>
            </a:extLst>
          </p:cNvPr>
          <p:cNvSpPr/>
          <p:nvPr/>
        </p:nvSpPr>
        <p:spPr>
          <a:xfrm>
            <a:off x="9120336" y="3243440"/>
            <a:ext cx="1800200" cy="97764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9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Rectangle 142">
            <a:extLst>
              <a:ext uri="{FF2B5EF4-FFF2-40B4-BE49-F238E27FC236}">
                <a16:creationId xmlns:a16="http://schemas.microsoft.com/office/drawing/2014/main" id="{CA5F980F-5500-498C-881A-397894550795}"/>
              </a:ext>
            </a:extLst>
          </p:cNvPr>
          <p:cNvSpPr/>
          <p:nvPr/>
        </p:nvSpPr>
        <p:spPr>
          <a:xfrm>
            <a:off x="9120336" y="4293096"/>
            <a:ext cx="1800200" cy="977648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9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142">
            <a:extLst>
              <a:ext uri="{FF2B5EF4-FFF2-40B4-BE49-F238E27FC236}">
                <a16:creationId xmlns:a16="http://schemas.microsoft.com/office/drawing/2014/main" id="{6570059E-A526-440D-89F4-3880EA7B7E5A}"/>
              </a:ext>
            </a:extLst>
          </p:cNvPr>
          <p:cNvSpPr/>
          <p:nvPr/>
        </p:nvSpPr>
        <p:spPr>
          <a:xfrm>
            <a:off x="9120336" y="5331672"/>
            <a:ext cx="1800200" cy="97764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9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CBD9D0-2530-45C1-94C7-D587940F785F}"/>
              </a:ext>
            </a:extLst>
          </p:cNvPr>
          <p:cNvSpPr txBox="1"/>
          <p:nvPr/>
        </p:nvSpPr>
        <p:spPr>
          <a:xfrm>
            <a:off x="7968208" y="2566644"/>
            <a:ext cx="108012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최대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세션수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B0B25A-211B-48B4-A713-10C9C31A24DD}"/>
              </a:ext>
            </a:extLst>
          </p:cNvPr>
          <p:cNvSpPr txBox="1"/>
          <p:nvPr/>
        </p:nvSpPr>
        <p:spPr>
          <a:xfrm>
            <a:off x="7968208" y="3589918"/>
            <a:ext cx="1080120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동시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세션수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351FAE-7DD9-4E9D-8CD5-46B7B8450BD5}"/>
              </a:ext>
            </a:extLst>
          </p:cNvPr>
          <p:cNvSpPr txBox="1"/>
          <p:nvPr/>
        </p:nvSpPr>
        <p:spPr>
          <a:xfrm>
            <a:off x="9120337" y="2279194"/>
            <a:ext cx="1800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최대 세션수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1,500,000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개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CPU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7%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Memory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1.192MB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Network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속도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6KB/s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A5824E-3385-44C6-A5F9-C3060FF07D2D}"/>
              </a:ext>
            </a:extLst>
          </p:cNvPr>
          <p:cNvSpPr txBox="1"/>
          <p:nvPr/>
        </p:nvSpPr>
        <p:spPr>
          <a:xfrm>
            <a:off x="9120336" y="3287306"/>
            <a:ext cx="1800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동시 세션수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50,120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개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CPU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84%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Memory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1.251MB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Network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속도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160MB/s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F8EF467-E2CC-4276-8894-9FBDE4C63B3C}"/>
              </a:ext>
            </a:extLst>
          </p:cNvPr>
          <p:cNvSpPr txBox="1"/>
          <p:nvPr/>
        </p:nvSpPr>
        <p:spPr>
          <a:xfrm>
            <a:off x="9120336" y="4350492"/>
            <a:ext cx="1800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810Mbps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CPU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88%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Memory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1.223MB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Network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속도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234MB/s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ACD058F-9E1C-4A65-8C99-24F138EC745E}"/>
              </a:ext>
            </a:extLst>
          </p:cNvPr>
          <p:cNvSpPr txBox="1"/>
          <p:nvPr/>
        </p:nvSpPr>
        <p:spPr>
          <a:xfrm>
            <a:off x="9120336" y="5373216"/>
            <a:ext cx="1800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1,54Gbps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CPU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90%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 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Memory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1.343MB</a:t>
            </a:r>
          </a:p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평균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Network 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속도</a:t>
            </a:r>
            <a:r>
              <a:rPr lang="en-US" altLang="ko-KR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376MB/s</a:t>
            </a:r>
            <a:endParaRPr lang="ko-KR" altLang="en-US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6" name="Rectangle 142">
            <a:extLst>
              <a:ext uri="{FF2B5EF4-FFF2-40B4-BE49-F238E27FC236}">
                <a16:creationId xmlns:a16="http://schemas.microsoft.com/office/drawing/2014/main" id="{EB69B164-4030-460B-AA32-81446CEDA974}"/>
              </a:ext>
            </a:extLst>
          </p:cNvPr>
          <p:cNvSpPr/>
          <p:nvPr/>
        </p:nvSpPr>
        <p:spPr>
          <a:xfrm>
            <a:off x="7968208" y="4293096"/>
            <a:ext cx="1080120" cy="977648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85C46F-5556-4343-8895-1D35B1C9EEC5}"/>
              </a:ext>
            </a:extLst>
          </p:cNvPr>
          <p:cNvSpPr txBox="1"/>
          <p:nvPr/>
        </p:nvSpPr>
        <p:spPr>
          <a:xfrm>
            <a:off x="7968208" y="4543392"/>
            <a:ext cx="108012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단방향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8" name="Rectangle 142">
            <a:extLst>
              <a:ext uri="{FF2B5EF4-FFF2-40B4-BE49-F238E27FC236}">
                <a16:creationId xmlns:a16="http://schemas.microsoft.com/office/drawing/2014/main" id="{F6960745-9853-4405-B138-0C57B9830891}"/>
              </a:ext>
            </a:extLst>
          </p:cNvPr>
          <p:cNvSpPr/>
          <p:nvPr/>
        </p:nvSpPr>
        <p:spPr>
          <a:xfrm>
            <a:off x="7968208" y="5331672"/>
            <a:ext cx="1080120" cy="97764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7787C0-531B-41F7-8ACF-43A7BD41CC12}"/>
              </a:ext>
            </a:extLst>
          </p:cNvPr>
          <p:cNvSpPr txBox="1"/>
          <p:nvPr/>
        </p:nvSpPr>
        <p:spPr>
          <a:xfrm>
            <a:off x="7968208" y="5581968"/>
            <a:ext cx="108012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트래픽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양방향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</p:txBody>
      </p:sp>
      <p:pic>
        <p:nvPicPr>
          <p:cNvPr id="90" name="그림 89">
            <a:extLst>
              <a:ext uri="{FF2B5EF4-FFF2-40B4-BE49-F238E27FC236}">
                <a16:creationId xmlns:a16="http://schemas.microsoft.com/office/drawing/2014/main" id="{B065A51D-B063-4F5D-9774-887053B66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12" y="4733803"/>
            <a:ext cx="2219244" cy="166443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69A17EA9-9EAD-4137-B7D3-D36646C927B8}"/>
              </a:ext>
            </a:extLst>
          </p:cNvPr>
          <p:cNvSpPr txBox="1"/>
          <p:nvPr/>
        </p:nvSpPr>
        <p:spPr>
          <a:xfrm>
            <a:off x="1431420" y="3710164"/>
            <a:ext cx="2952328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업계 최초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2011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5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월 동종제품 최초인증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2014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12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월 갱신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2015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1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월 현재 가장 최근의 보안규격과 권고 지침을 준수한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7829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관리기능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2E321C6-2155-4BEF-9BE3-622F5430DC87}"/>
              </a:ext>
            </a:extLst>
          </p:cNvPr>
          <p:cNvSpPr/>
          <p:nvPr/>
        </p:nvSpPr>
        <p:spPr bwMode="auto">
          <a:xfrm>
            <a:off x="4583832" y="2530890"/>
            <a:ext cx="6465168" cy="39224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4F74B-1073-4D31-A4E6-A6CEB56E4955}"/>
              </a:ext>
            </a:extLst>
          </p:cNvPr>
          <p:cNvSpPr txBox="1"/>
          <p:nvPr/>
        </p:nvSpPr>
        <p:spPr>
          <a:xfrm>
            <a:off x="1415480" y="1777777"/>
            <a:ext cx="302433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다양한 관리자 기능을 직관적인 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GUI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환경으로 제공하여 운영과 관리에 편리성을 제공합니다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</a:p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주요 관리기능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운영현황 모니터링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시스템 성능 모니터링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정책설정 및 조회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로그감사 추적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통계 및 리포팅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기타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전송 가능 파일크기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횟수 설정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중계서버에 대한 접근 제어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서비스 시작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정지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재시작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주 프로세스 감시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6F263FB0-123C-4B51-95DC-D0ECF4DBC0EC}"/>
              </a:ext>
            </a:extLst>
          </p:cNvPr>
          <p:cNvCxnSpPr>
            <a:cxnSpLocks/>
          </p:cNvCxnSpPr>
          <p:nvPr/>
        </p:nvCxnSpPr>
        <p:spPr>
          <a:xfrm>
            <a:off x="4583832" y="1574145"/>
            <a:ext cx="0" cy="4879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8E31107-F6C7-494F-9DEF-9381BA06D4A9}"/>
              </a:ext>
            </a:extLst>
          </p:cNvPr>
          <p:cNvCxnSpPr/>
          <p:nvPr/>
        </p:nvCxnSpPr>
        <p:spPr>
          <a:xfrm>
            <a:off x="1143000" y="6444869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C88D35-B023-4AA1-B7FE-C2593132DE44}"/>
              </a:ext>
            </a:extLst>
          </p:cNvPr>
          <p:cNvSpPr txBox="1"/>
          <p:nvPr/>
        </p:nvSpPr>
        <p:spPr>
          <a:xfrm>
            <a:off x="4727848" y="1593195"/>
            <a:ext cx="61926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스트림 연계 서비스 및 파일 전송 등의 운영 현황과 시스템 운영성능에 대한 실시간 통합 모니터링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사용자별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그룹별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고객사 전체 자료송수신 정책 설정 및 조회 기능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데이터 송수신 및 장애 추적을 위한 망연계 서버 로그 감사 조회 기능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시스템 사용율을 포함한 서비스 현황의 모니터링과 통계자료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export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기능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33" name="그림 32" descr="CoreBridge Manager v0.9">
            <a:extLst>
              <a:ext uri="{FF2B5EF4-FFF2-40B4-BE49-F238E27FC236}">
                <a16:creationId xmlns:a16="http://schemas.microsoft.com/office/drawing/2014/main" id="{2B857368-FFE7-4C6E-BB1F-F6E07D094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08" y="4437112"/>
            <a:ext cx="2736304" cy="1822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D3925F7-35BD-4628-AB5F-2F24766FB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07" y="2637587"/>
            <a:ext cx="2736304" cy="16577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046D94D4-558F-4E19-AC8E-2F306B4F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478" y="2621330"/>
            <a:ext cx="2730501" cy="167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7">
            <a:extLst>
              <a:ext uri="{FF2B5EF4-FFF2-40B4-BE49-F238E27FC236}">
                <a16:creationId xmlns:a16="http://schemas.microsoft.com/office/drawing/2014/main" id="{F7B9851E-5A1A-402C-B722-D7E5B40D6D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6478" y="4459257"/>
            <a:ext cx="27300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EA53F50F-D406-4F4E-B53C-8F2094D0CD89}"/>
              </a:ext>
            </a:extLst>
          </p:cNvPr>
          <p:cNvSpPr/>
          <p:nvPr/>
        </p:nvSpPr>
        <p:spPr bwMode="auto">
          <a:xfrm>
            <a:off x="4871406" y="2621330"/>
            <a:ext cx="2736304" cy="1674026"/>
          </a:xfrm>
          <a:prstGeom prst="rect">
            <a:avLst/>
          </a:prstGeom>
          <a:noFill/>
          <a:ln w="28575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1E8222B-7923-4F76-BB99-3DFD1FFCFA80}"/>
              </a:ext>
            </a:extLst>
          </p:cNvPr>
          <p:cNvSpPr/>
          <p:nvPr/>
        </p:nvSpPr>
        <p:spPr bwMode="auto">
          <a:xfrm>
            <a:off x="8040216" y="2599820"/>
            <a:ext cx="2736304" cy="1695536"/>
          </a:xfrm>
          <a:prstGeom prst="rect">
            <a:avLst/>
          </a:prstGeom>
          <a:noFill/>
          <a:ln w="28575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5E1FE0D-59DF-4556-9687-4C5BE64913A7}"/>
              </a:ext>
            </a:extLst>
          </p:cNvPr>
          <p:cNvSpPr/>
          <p:nvPr/>
        </p:nvSpPr>
        <p:spPr bwMode="auto">
          <a:xfrm>
            <a:off x="4871406" y="4459258"/>
            <a:ext cx="2736304" cy="1783943"/>
          </a:xfrm>
          <a:prstGeom prst="rect">
            <a:avLst/>
          </a:prstGeom>
          <a:noFill/>
          <a:ln w="28575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4D34434-7EE2-48C0-B6F7-E5462E292A14}"/>
              </a:ext>
            </a:extLst>
          </p:cNvPr>
          <p:cNvSpPr/>
          <p:nvPr/>
        </p:nvSpPr>
        <p:spPr bwMode="auto">
          <a:xfrm>
            <a:off x="8040216" y="4459258"/>
            <a:ext cx="2736304" cy="1783943"/>
          </a:xfrm>
          <a:prstGeom prst="rect">
            <a:avLst/>
          </a:prstGeom>
          <a:noFill/>
          <a:ln w="28575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C8FB7AFE-A3F7-4472-9F0E-393515895131}"/>
              </a:ext>
            </a:extLst>
          </p:cNvPr>
          <p:cNvCxnSpPr/>
          <p:nvPr/>
        </p:nvCxnSpPr>
        <p:spPr>
          <a:xfrm>
            <a:off x="4583832" y="2467372"/>
            <a:ext cx="64496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err="1"/>
              <a:t>CoreBridge</a:t>
            </a:r>
            <a:r>
              <a:rPr kumimoji="1" lang="en-US" altLang="ko-KR" sz="3600" b="1" dirty="0"/>
              <a:t> </a:t>
            </a:r>
            <a:r>
              <a:rPr kumimoji="1" lang="ko-KR" altLang="en-US" sz="3600" b="1" dirty="0"/>
              <a:t>주요 고객사</a:t>
            </a:r>
          </a:p>
        </p:txBody>
      </p:sp>
      <p:sp>
        <p:nvSpPr>
          <p:cNvPr id="17" name="Rectangle 59">
            <a:extLst>
              <a:ext uri="{FF2B5EF4-FFF2-40B4-BE49-F238E27FC236}">
                <a16:creationId xmlns:a16="http://schemas.microsoft.com/office/drawing/2014/main" id="{23252285-5428-439C-BA4C-A8033605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348" y="4588907"/>
            <a:ext cx="1373188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8" name="Rectangle 59">
            <a:extLst>
              <a:ext uri="{FF2B5EF4-FFF2-40B4-BE49-F238E27FC236}">
                <a16:creationId xmlns:a16="http://schemas.microsoft.com/office/drawing/2014/main" id="{1C5403BC-370D-44DB-A785-2BB4D216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7" y="5014720"/>
            <a:ext cx="1374775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9" name="Rectangle 59">
            <a:extLst>
              <a:ext uri="{FF2B5EF4-FFF2-40B4-BE49-F238E27FC236}">
                <a16:creationId xmlns:a16="http://schemas.microsoft.com/office/drawing/2014/main" id="{C61B840B-435E-431C-914A-6CA1D4DD9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295" y="5432982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0" name="Rectangle 59">
            <a:extLst>
              <a:ext uri="{FF2B5EF4-FFF2-40B4-BE49-F238E27FC236}">
                <a16:creationId xmlns:a16="http://schemas.microsoft.com/office/drawing/2014/main" id="{234E0BD0-04CE-4967-A80D-15B55121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651" y="2394984"/>
            <a:ext cx="1373188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553D40C8-F4F2-428B-8B0F-6F82BC2E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993" y="2869528"/>
            <a:ext cx="1374775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2" name="Rectangle 59">
            <a:extLst>
              <a:ext uri="{FF2B5EF4-FFF2-40B4-BE49-F238E27FC236}">
                <a16:creationId xmlns:a16="http://schemas.microsoft.com/office/drawing/2014/main" id="{011A2D9D-B79E-4A1E-9D21-CFA7D42C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103" y="3309263"/>
            <a:ext cx="137318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3" name="Rectangle 59">
            <a:extLst>
              <a:ext uri="{FF2B5EF4-FFF2-40B4-BE49-F238E27FC236}">
                <a16:creationId xmlns:a16="http://schemas.microsoft.com/office/drawing/2014/main" id="{9375410F-9B60-48C6-A237-BA2F90653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56" y="1937663"/>
            <a:ext cx="1373188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4" name="Rectangle 59">
            <a:extLst>
              <a:ext uri="{FF2B5EF4-FFF2-40B4-BE49-F238E27FC236}">
                <a16:creationId xmlns:a16="http://schemas.microsoft.com/office/drawing/2014/main" id="{4DC0157F-0F2F-43EA-B513-DF6346810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57" y="1937663"/>
            <a:ext cx="1374775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AF39EFD7-146D-49A5-AF0C-86985CAB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570" y="1937663"/>
            <a:ext cx="1373187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6" name="Rectangle 59">
            <a:extLst>
              <a:ext uri="{FF2B5EF4-FFF2-40B4-BE49-F238E27FC236}">
                <a16:creationId xmlns:a16="http://schemas.microsoft.com/office/drawing/2014/main" id="{78B56BF6-0B56-4DE5-9D71-BA7C4031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4" y="1909088"/>
            <a:ext cx="1373187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9FBE59B2-FC66-46A4-B9A1-0E23675C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56" y="2386927"/>
            <a:ext cx="1373188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2" name="Rectangle 59">
            <a:extLst>
              <a:ext uri="{FF2B5EF4-FFF2-40B4-BE49-F238E27FC236}">
                <a16:creationId xmlns:a16="http://schemas.microsoft.com/office/drawing/2014/main" id="{1C253BBF-93A7-469A-A1CE-6C90521D1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57" y="2386927"/>
            <a:ext cx="1374775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3" name="Rectangle 59">
            <a:extLst>
              <a:ext uri="{FF2B5EF4-FFF2-40B4-BE49-F238E27FC236}">
                <a16:creationId xmlns:a16="http://schemas.microsoft.com/office/drawing/2014/main" id="{3F7CD94A-273E-4464-B094-E69EF4CE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570" y="2386927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4" name="Rectangle 59">
            <a:extLst>
              <a:ext uri="{FF2B5EF4-FFF2-40B4-BE49-F238E27FC236}">
                <a16:creationId xmlns:a16="http://schemas.microsoft.com/office/drawing/2014/main" id="{71E252F9-A6EA-4975-9501-CCD5AEEA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4" y="2358352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5" name="Rectangle 59">
            <a:extLst>
              <a:ext uri="{FF2B5EF4-FFF2-40B4-BE49-F238E27FC236}">
                <a16:creationId xmlns:a16="http://schemas.microsoft.com/office/drawing/2014/main" id="{F0A53A89-8D40-4E2E-A196-451811C2C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56" y="2840952"/>
            <a:ext cx="1373188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6" name="Rectangle 59">
            <a:extLst>
              <a:ext uri="{FF2B5EF4-FFF2-40B4-BE49-F238E27FC236}">
                <a16:creationId xmlns:a16="http://schemas.microsoft.com/office/drawing/2014/main" id="{DD2E1FEC-C95A-49BB-B9CA-299F74422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57" y="2840952"/>
            <a:ext cx="1374775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4CAFE888-551F-452B-AB5F-4D251DAC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570" y="2840952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8" name="Rectangle 59">
            <a:extLst>
              <a:ext uri="{FF2B5EF4-FFF2-40B4-BE49-F238E27FC236}">
                <a16:creationId xmlns:a16="http://schemas.microsoft.com/office/drawing/2014/main" id="{2F23484B-0292-4A56-BBA8-D3C2C4B4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4" y="2812377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9" name="Rectangle 59">
            <a:extLst>
              <a:ext uri="{FF2B5EF4-FFF2-40B4-BE49-F238E27FC236}">
                <a16:creationId xmlns:a16="http://schemas.microsoft.com/office/drawing/2014/main" id="{879F7F9F-E7B8-44D8-85D0-62A7A387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56" y="3307677"/>
            <a:ext cx="1373188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0" name="Rectangle 59">
            <a:extLst>
              <a:ext uri="{FF2B5EF4-FFF2-40B4-BE49-F238E27FC236}">
                <a16:creationId xmlns:a16="http://schemas.microsoft.com/office/drawing/2014/main" id="{7E734765-10CB-410A-A6AD-27EF90BE7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57" y="3307677"/>
            <a:ext cx="1374775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1" name="Rectangle 59">
            <a:extLst>
              <a:ext uri="{FF2B5EF4-FFF2-40B4-BE49-F238E27FC236}">
                <a16:creationId xmlns:a16="http://schemas.microsoft.com/office/drawing/2014/main" id="{28682F6B-116B-46B5-ADAB-120CE0BBA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570" y="3307677"/>
            <a:ext cx="137318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2" name="Rectangle 59">
            <a:extLst>
              <a:ext uri="{FF2B5EF4-FFF2-40B4-BE49-F238E27FC236}">
                <a16:creationId xmlns:a16="http://schemas.microsoft.com/office/drawing/2014/main" id="{1795F0E7-7467-433C-9813-A6BADDAF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4" y="3279102"/>
            <a:ext cx="137318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3" name="Rectangle 59">
            <a:extLst>
              <a:ext uri="{FF2B5EF4-FFF2-40B4-BE49-F238E27FC236}">
                <a16:creationId xmlns:a16="http://schemas.microsoft.com/office/drawing/2014/main" id="{F3E25A3B-799E-4FCF-B194-546C20422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56" y="3775988"/>
            <a:ext cx="1373188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4" name="Rectangle 59">
            <a:extLst>
              <a:ext uri="{FF2B5EF4-FFF2-40B4-BE49-F238E27FC236}">
                <a16:creationId xmlns:a16="http://schemas.microsoft.com/office/drawing/2014/main" id="{94318E6E-BC52-4625-9EE2-42CD532F3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57" y="3775988"/>
            <a:ext cx="1374775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5" name="Rectangle 59">
            <a:extLst>
              <a:ext uri="{FF2B5EF4-FFF2-40B4-BE49-F238E27FC236}">
                <a16:creationId xmlns:a16="http://schemas.microsoft.com/office/drawing/2014/main" id="{54FD9BE6-283A-4D0F-AB9C-4503E5C1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570" y="3775988"/>
            <a:ext cx="1373187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6" name="Rectangle 59">
            <a:extLst>
              <a:ext uri="{FF2B5EF4-FFF2-40B4-BE49-F238E27FC236}">
                <a16:creationId xmlns:a16="http://schemas.microsoft.com/office/drawing/2014/main" id="{775D7436-4ECB-4CEB-BC81-6A7F18FA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750" y="5848880"/>
            <a:ext cx="1373188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D424ABA2-8277-431C-89E5-AF71C08D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4" y="3747413"/>
            <a:ext cx="1373187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CBE6D370-177A-4668-AA6A-644B371D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56" y="4225252"/>
            <a:ext cx="1373188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65DE309D-341E-4A5E-B0CB-9D93FF40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57" y="4225252"/>
            <a:ext cx="1374775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EB481FB-3B9A-4B22-937E-0F8BCC1E0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570" y="4225252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A54E15C8-272F-4E81-BAB7-725C74F6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565" y="3756285"/>
            <a:ext cx="1373188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62" name="Rectangle 59">
            <a:extLst>
              <a:ext uri="{FF2B5EF4-FFF2-40B4-BE49-F238E27FC236}">
                <a16:creationId xmlns:a16="http://schemas.microsoft.com/office/drawing/2014/main" id="{ADD0A060-C6E0-44DD-A2FC-8AF60A5EF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4" y="4196677"/>
            <a:ext cx="1373187" cy="3444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pic>
        <p:nvPicPr>
          <p:cNvPr id="63" name="Picture 8">
            <a:extLst>
              <a:ext uri="{FF2B5EF4-FFF2-40B4-BE49-F238E27FC236}">
                <a16:creationId xmlns:a16="http://schemas.microsoft.com/office/drawing/2014/main" id="{7778604C-D2EC-4C3C-9825-8791A3A1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73" y="4597637"/>
            <a:ext cx="12779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C:\Users\hkwon\Desktop\1.jpg">
            <a:extLst>
              <a:ext uri="{FF2B5EF4-FFF2-40B4-BE49-F238E27FC236}">
                <a16:creationId xmlns:a16="http://schemas.microsoft.com/office/drawing/2014/main" id="{629A37FC-DC63-4B9E-8AEC-A5611F45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95" y="1953538"/>
            <a:ext cx="11699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">
            <a:extLst>
              <a:ext uri="{FF2B5EF4-FFF2-40B4-BE49-F238E27FC236}">
                <a16:creationId xmlns:a16="http://schemas.microsoft.com/office/drawing/2014/main" id="{0485C1B7-EE51-47FC-937A-358BFCC1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10" y="5040119"/>
            <a:ext cx="5095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안전행정부">
            <a:extLst>
              <a:ext uri="{FF2B5EF4-FFF2-40B4-BE49-F238E27FC236}">
                <a16:creationId xmlns:a16="http://schemas.microsoft.com/office/drawing/2014/main" id="{CC29FF5A-B3D5-4AF2-8063-B9B2CDCA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3"/>
          <a:stretch>
            <a:fillRect/>
          </a:stretch>
        </p:blipFill>
        <p:spPr bwMode="auto">
          <a:xfrm>
            <a:off x="1746843" y="2904452"/>
            <a:ext cx="9763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법무부/Ministry of Justice">
            <a:hlinkClick r:id="rId6" tooltip="법무부 로고"/>
            <a:extLst>
              <a:ext uri="{FF2B5EF4-FFF2-40B4-BE49-F238E27FC236}">
                <a16:creationId xmlns:a16="http://schemas.microsoft.com/office/drawing/2014/main" id="{EB82A2B9-261C-4778-B701-D05EA97E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1" b="18613"/>
          <a:stretch>
            <a:fillRect/>
          </a:stretch>
        </p:blipFill>
        <p:spPr bwMode="auto">
          <a:xfrm>
            <a:off x="6284119" y="1971001"/>
            <a:ext cx="977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 descr="국토해양부">
            <a:extLst>
              <a:ext uri="{FF2B5EF4-FFF2-40B4-BE49-F238E27FC236}">
                <a16:creationId xmlns:a16="http://schemas.microsoft.com/office/drawing/2014/main" id="{4D55FFCB-633E-4B14-AD44-92FFD888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7" y="2472652"/>
            <a:ext cx="11842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" descr="지식경제부">
            <a:hlinkClick r:id="rId9"/>
            <a:extLst>
              <a:ext uri="{FF2B5EF4-FFF2-40B4-BE49-F238E27FC236}">
                <a16:creationId xmlns:a16="http://schemas.microsoft.com/office/drawing/2014/main" id="{F29442FB-0F9E-4906-B576-57472FEE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94" y="2910802"/>
            <a:ext cx="1071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그림 98">
            <a:extLst>
              <a:ext uri="{FF2B5EF4-FFF2-40B4-BE49-F238E27FC236}">
                <a16:creationId xmlns:a16="http://schemas.microsoft.com/office/drawing/2014/main" id="{6A21F2F6-6450-4776-B6B7-CFFC4992EF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94" y="3328313"/>
            <a:ext cx="8175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4D2D2CF8-C957-4F04-A132-49CD9FE8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07" y="5520293"/>
            <a:ext cx="9953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>
            <a:extLst>
              <a:ext uri="{FF2B5EF4-FFF2-40B4-BE49-F238E27FC236}">
                <a16:creationId xmlns:a16="http://schemas.microsoft.com/office/drawing/2014/main" id="{2CFC9064-AB91-4B4C-A86D-72B609C0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8"/>
          <a:stretch>
            <a:fillRect/>
          </a:stretch>
        </p:blipFill>
        <p:spPr bwMode="auto">
          <a:xfrm>
            <a:off x="1858728" y="3331487"/>
            <a:ext cx="769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그룹 72">
            <a:extLst>
              <a:ext uri="{FF2B5EF4-FFF2-40B4-BE49-F238E27FC236}">
                <a16:creationId xmlns:a16="http://schemas.microsoft.com/office/drawing/2014/main" id="{26B740DE-7252-4FD4-AA3A-36BCDE428248}"/>
              </a:ext>
            </a:extLst>
          </p:cNvPr>
          <p:cNvGrpSpPr/>
          <p:nvPr/>
        </p:nvGrpSpPr>
        <p:grpSpPr>
          <a:xfrm>
            <a:off x="3049598" y="2375196"/>
            <a:ext cx="1373188" cy="344487"/>
            <a:chOff x="274091" y="2476501"/>
            <a:chExt cx="1373188" cy="344487"/>
          </a:xfrm>
        </p:grpSpPr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E2935D2-3BEB-420F-BA1B-0FC379BA7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1" y="2476501"/>
              <a:ext cx="1373188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75" name="그림 101">
              <a:extLst>
                <a:ext uri="{FF2B5EF4-FFF2-40B4-BE49-F238E27FC236}">
                  <a16:creationId xmlns:a16="http://schemas.microsoft.com/office/drawing/2014/main" id="{44A8529F-882E-42D0-BD8F-617039B8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73" y="2535238"/>
              <a:ext cx="7588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44D81ECF-3DF5-4E5E-83CF-7DA7F654A0E5}"/>
              </a:ext>
            </a:extLst>
          </p:cNvPr>
          <p:cNvGrpSpPr/>
          <p:nvPr/>
        </p:nvGrpSpPr>
        <p:grpSpPr>
          <a:xfrm>
            <a:off x="3048602" y="2840952"/>
            <a:ext cx="1373188" cy="346075"/>
            <a:chOff x="274091" y="2943226"/>
            <a:chExt cx="1373188" cy="346075"/>
          </a:xfrm>
        </p:grpSpPr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942D4A67-B933-421C-BA57-4548C1F71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1" y="2943226"/>
              <a:ext cx="1373188" cy="3460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194176B4-4968-486D-9F93-5CC22FAFB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60" y="2971801"/>
              <a:ext cx="1035050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129F84E8-18F3-41BB-8293-B874083D0C11}"/>
              </a:ext>
            </a:extLst>
          </p:cNvPr>
          <p:cNvGrpSpPr/>
          <p:nvPr/>
        </p:nvGrpSpPr>
        <p:grpSpPr>
          <a:xfrm>
            <a:off x="3047297" y="3309263"/>
            <a:ext cx="1373188" cy="344488"/>
            <a:chOff x="274091" y="3411538"/>
            <a:chExt cx="1373188" cy="344488"/>
          </a:xfrm>
        </p:grpSpPr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BE23BE39-720A-4972-B258-D20FCE6A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1" y="3411538"/>
              <a:ext cx="1373188" cy="3444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81" name="Picture 4" descr="D:\CoreBridge2\신한로고.jpg">
              <a:extLst>
                <a:ext uri="{FF2B5EF4-FFF2-40B4-BE49-F238E27FC236}">
                  <a16:creationId xmlns:a16="http://schemas.microsoft.com/office/drawing/2014/main" id="{5C64D855-907F-4FD9-8EBB-F254B3EF3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60" y="3449638"/>
              <a:ext cx="95885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7042C0A6-6516-48B0-8AE0-F09701AE4A75}"/>
              </a:ext>
            </a:extLst>
          </p:cNvPr>
          <p:cNvGrpSpPr/>
          <p:nvPr/>
        </p:nvGrpSpPr>
        <p:grpSpPr>
          <a:xfrm>
            <a:off x="3051736" y="3777939"/>
            <a:ext cx="1373188" cy="344487"/>
            <a:chOff x="274091" y="3860801"/>
            <a:chExt cx="1373188" cy="344487"/>
          </a:xfrm>
        </p:grpSpPr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098A78AB-338D-491E-BCDF-B26F775B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1" y="3860801"/>
              <a:ext cx="1373188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96C7AF55-499B-4335-ADE5-49DA20168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35" y="3911601"/>
              <a:ext cx="1308100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" name="Picture 2" descr="C:\Users\epic0011\Pictures\logo.gif">
            <a:extLst>
              <a:ext uri="{FF2B5EF4-FFF2-40B4-BE49-F238E27FC236}">
                <a16:creationId xmlns:a16="http://schemas.microsoft.com/office/drawing/2014/main" id="{934CF329-D0C1-4EFF-8955-C8EF1BD8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4"/>
          <a:stretch>
            <a:fillRect/>
          </a:stretch>
        </p:blipFill>
        <p:spPr bwMode="auto">
          <a:xfrm>
            <a:off x="7820819" y="1980526"/>
            <a:ext cx="9144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2859A11D-18B3-4834-8B2D-1C936E12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57" y="2421851"/>
            <a:ext cx="7969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191CFC87-143F-4F5B-9501-EF9181E4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07" y="2875877"/>
            <a:ext cx="830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8D82BC67-DE3B-42D2-BBEF-0238B5A2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82" y="3361651"/>
            <a:ext cx="1071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" name="그룹 88">
            <a:extLst>
              <a:ext uri="{FF2B5EF4-FFF2-40B4-BE49-F238E27FC236}">
                <a16:creationId xmlns:a16="http://schemas.microsoft.com/office/drawing/2014/main" id="{F4A01D74-E32E-49C8-AB71-AA9C16F62045}"/>
              </a:ext>
            </a:extLst>
          </p:cNvPr>
          <p:cNvGrpSpPr/>
          <p:nvPr/>
        </p:nvGrpSpPr>
        <p:grpSpPr>
          <a:xfrm>
            <a:off x="3047297" y="4223956"/>
            <a:ext cx="1373188" cy="344487"/>
            <a:chOff x="274091" y="4314826"/>
            <a:chExt cx="1373188" cy="344487"/>
          </a:xfrm>
        </p:grpSpPr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906F0650-DBC2-41C2-88E0-4585557B3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1" y="4314826"/>
              <a:ext cx="1373188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91" name="Picture 5" descr="LIG손해보험 메인페이지가기">
              <a:extLst>
                <a:ext uri="{FF2B5EF4-FFF2-40B4-BE49-F238E27FC236}">
                  <a16:creationId xmlns:a16="http://schemas.microsoft.com/office/drawing/2014/main" id="{A6F54B8B-B459-485F-BCE5-A93B20DE9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29" y="4365626"/>
              <a:ext cx="6715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BED09678-EF55-4D94-9E20-5FD80B3B22EB}"/>
              </a:ext>
            </a:extLst>
          </p:cNvPr>
          <p:cNvGrpSpPr/>
          <p:nvPr/>
        </p:nvGrpSpPr>
        <p:grpSpPr>
          <a:xfrm>
            <a:off x="3046895" y="4645939"/>
            <a:ext cx="1373187" cy="344487"/>
            <a:chOff x="274092" y="4803488"/>
            <a:chExt cx="1373187" cy="344487"/>
          </a:xfrm>
        </p:grpSpPr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51D8F2F3-0CC0-4436-9CE7-E2E68BC83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2" y="4803488"/>
              <a:ext cx="1373187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94" name="그림 109">
              <a:extLst>
                <a:ext uri="{FF2B5EF4-FFF2-40B4-BE49-F238E27FC236}">
                  <a16:creationId xmlns:a16="http://schemas.microsoft.com/office/drawing/2014/main" id="{34C605AC-9192-44B1-B38C-36F6719F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23" y="4862225"/>
              <a:ext cx="1050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B72FC88F-1B81-491B-89D5-6C8A661BBE3B}"/>
              </a:ext>
            </a:extLst>
          </p:cNvPr>
          <p:cNvGrpSpPr/>
          <p:nvPr/>
        </p:nvGrpSpPr>
        <p:grpSpPr>
          <a:xfrm>
            <a:off x="3046894" y="5063160"/>
            <a:ext cx="1373187" cy="346075"/>
            <a:chOff x="274092" y="5270213"/>
            <a:chExt cx="1373187" cy="346075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9960DA7-C549-4749-9CD2-908D7F388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2" y="5270213"/>
              <a:ext cx="1373187" cy="3460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97" name="그림 110">
              <a:extLst>
                <a:ext uri="{FF2B5EF4-FFF2-40B4-BE49-F238E27FC236}">
                  <a16:creationId xmlns:a16="http://schemas.microsoft.com/office/drawing/2014/main" id="{00F04A95-B473-402E-A4D8-4E804A0F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42" y="5313075"/>
              <a:ext cx="903287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" name="Picture 9">
            <a:extLst>
              <a:ext uri="{FF2B5EF4-FFF2-40B4-BE49-F238E27FC236}">
                <a16:creationId xmlns:a16="http://schemas.microsoft.com/office/drawing/2014/main" id="{9F677146-7A98-4EC9-B628-08E8651D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1971002"/>
            <a:ext cx="11541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그림 112">
            <a:extLst>
              <a:ext uri="{FF2B5EF4-FFF2-40B4-BE49-F238E27FC236}">
                <a16:creationId xmlns:a16="http://schemas.microsoft.com/office/drawing/2014/main" id="{E16A9296-6009-4E71-85E5-7134A1349E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2445664"/>
            <a:ext cx="116363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D756C83E-70A6-48FC-84F2-1495F74B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1" y="2904452"/>
            <a:ext cx="11398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" descr="D:\CoreBridge2\logo.gif">
            <a:extLst>
              <a:ext uri="{FF2B5EF4-FFF2-40B4-BE49-F238E27FC236}">
                <a16:creationId xmlns:a16="http://schemas.microsoft.com/office/drawing/2014/main" id="{0739EC1B-F22B-4DAB-98F8-263B64DD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20" y="3833139"/>
            <a:ext cx="9032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>
            <a:extLst>
              <a:ext uri="{FF2B5EF4-FFF2-40B4-BE49-F238E27FC236}">
                <a16:creationId xmlns:a16="http://schemas.microsoft.com/office/drawing/2014/main" id="{C4185502-E110-458B-A29E-C64741C6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3309263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188A3BE0-16D8-402C-A7AE-0AEDAB1AA9E1}"/>
              </a:ext>
            </a:extLst>
          </p:cNvPr>
          <p:cNvGrpSpPr/>
          <p:nvPr/>
        </p:nvGrpSpPr>
        <p:grpSpPr>
          <a:xfrm>
            <a:off x="3046892" y="5469560"/>
            <a:ext cx="1373188" cy="346075"/>
            <a:chOff x="274091" y="5735063"/>
            <a:chExt cx="1373188" cy="346075"/>
          </a:xfrm>
        </p:grpSpPr>
        <p:sp>
          <p:nvSpPr>
            <p:cNvPr id="104" name="Rectangle 59">
              <a:extLst>
                <a:ext uri="{FF2B5EF4-FFF2-40B4-BE49-F238E27FC236}">
                  <a16:creationId xmlns:a16="http://schemas.microsoft.com/office/drawing/2014/main" id="{7C1C68FC-7BC2-409F-96E1-5D7376E6F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91" y="5735063"/>
              <a:ext cx="1373188" cy="3460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105" name="Picture 13">
              <a:extLst>
                <a:ext uri="{FF2B5EF4-FFF2-40B4-BE49-F238E27FC236}">
                  <a16:creationId xmlns:a16="http://schemas.microsoft.com/office/drawing/2014/main" id="{EC81EDAD-8E7A-4F05-AD04-D78C95492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98" y="5746175"/>
              <a:ext cx="9175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">
            <a:extLst>
              <a:ext uri="{FF2B5EF4-FFF2-40B4-BE49-F238E27FC236}">
                <a16:creationId xmlns:a16="http://schemas.microsoft.com/office/drawing/2014/main" id="{06981F48-3678-4997-A628-B65BB1F9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836313"/>
            <a:ext cx="10620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>
            <a:extLst>
              <a:ext uri="{FF2B5EF4-FFF2-40B4-BE49-F238E27FC236}">
                <a16:creationId xmlns:a16="http://schemas.microsoft.com/office/drawing/2014/main" id="{63E59E4B-EDA5-4294-B7A0-A8AF8306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6" y="4247476"/>
            <a:ext cx="58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 descr="한국가스공사 로고">
            <a:extLst>
              <a:ext uri="{FF2B5EF4-FFF2-40B4-BE49-F238E27FC236}">
                <a16:creationId xmlns:a16="http://schemas.microsoft.com/office/drawing/2014/main" id="{7512703A-65AB-4383-9433-0DF337DE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2" y="3750160"/>
            <a:ext cx="1273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 descr="여성가족부">
            <a:extLst>
              <a:ext uri="{FF2B5EF4-FFF2-40B4-BE49-F238E27FC236}">
                <a16:creationId xmlns:a16="http://schemas.microsoft.com/office/drawing/2014/main" id="{5D971CE5-769C-41B0-A059-43961F58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07" y="4258589"/>
            <a:ext cx="9302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 descr="병무청 홈페이지">
            <a:extLst>
              <a:ext uri="{FF2B5EF4-FFF2-40B4-BE49-F238E27FC236}">
                <a16:creationId xmlns:a16="http://schemas.microsoft.com/office/drawing/2014/main" id="{92762A5C-0AC2-47D8-98C4-CE94AF75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6" y="4261763"/>
            <a:ext cx="8016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9">
            <a:extLst>
              <a:ext uri="{FF2B5EF4-FFF2-40B4-BE49-F238E27FC236}">
                <a16:creationId xmlns:a16="http://schemas.microsoft.com/office/drawing/2014/main" id="{73716D89-A2DB-4853-BD30-56D4889D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06" y="3801389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그림 123">
            <a:extLst>
              <a:ext uri="{FF2B5EF4-FFF2-40B4-BE49-F238E27FC236}">
                <a16:creationId xmlns:a16="http://schemas.microsoft.com/office/drawing/2014/main" id="{ACE677AB-084A-4005-A8B1-14D94C55E06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20" y="3850601"/>
            <a:ext cx="103663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" descr="농촌진흥청 로고">
            <a:extLst>
              <a:ext uri="{FF2B5EF4-FFF2-40B4-BE49-F238E27FC236}">
                <a16:creationId xmlns:a16="http://schemas.microsoft.com/office/drawing/2014/main" id="{1E1F8906-003C-43D1-8470-6F5F9AD3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6" y="4291926"/>
            <a:ext cx="7381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3" descr="대한민국해군">
            <a:extLst>
              <a:ext uri="{FF2B5EF4-FFF2-40B4-BE49-F238E27FC236}">
                <a16:creationId xmlns:a16="http://schemas.microsoft.com/office/drawing/2014/main" id="{5F72A81C-E3E7-421A-A1CF-B353D976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56" y="2415502"/>
            <a:ext cx="9223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5" descr="대한민국해병대">
            <a:extLst>
              <a:ext uri="{FF2B5EF4-FFF2-40B4-BE49-F238E27FC236}">
                <a16:creationId xmlns:a16="http://schemas.microsoft.com/office/drawing/2014/main" id="{CB05388E-C141-4772-8CAD-A52BEF46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31" y="2855239"/>
            <a:ext cx="10937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7" descr="국군의무사령부">
            <a:extLst>
              <a:ext uri="{FF2B5EF4-FFF2-40B4-BE49-F238E27FC236}">
                <a16:creationId xmlns:a16="http://schemas.microsoft.com/office/drawing/2014/main" id="{D8FBFD66-377C-4AED-9801-7FE6892D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07" y="3382288"/>
            <a:ext cx="10636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8">
            <a:extLst>
              <a:ext uri="{FF2B5EF4-FFF2-40B4-BE49-F238E27FC236}">
                <a16:creationId xmlns:a16="http://schemas.microsoft.com/office/drawing/2014/main" id="{776045B3-53B6-4E00-B190-4781CEF8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clrChange>
              <a:clrFrom>
                <a:srgbClr val="F6F9FD"/>
              </a:clrFrom>
              <a:clrTo>
                <a:srgbClr val="F6F9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77" y="2409270"/>
            <a:ext cx="9890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Rectangle 59">
            <a:extLst>
              <a:ext uri="{FF2B5EF4-FFF2-40B4-BE49-F238E27FC236}">
                <a16:creationId xmlns:a16="http://schemas.microsoft.com/office/drawing/2014/main" id="{120A8CD8-AC34-4CEF-8001-40FBB720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788" y="5875030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19" name="Rectangle 59">
            <a:extLst>
              <a:ext uri="{FF2B5EF4-FFF2-40B4-BE49-F238E27FC236}">
                <a16:creationId xmlns:a16="http://schemas.microsoft.com/office/drawing/2014/main" id="{396D79F3-BE26-49CD-A221-C9B05BBD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4677688"/>
            <a:ext cx="1373188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0" name="Rectangle 59">
            <a:extLst>
              <a:ext uri="{FF2B5EF4-FFF2-40B4-BE49-F238E27FC236}">
                <a16:creationId xmlns:a16="http://schemas.microsoft.com/office/drawing/2014/main" id="{8AB4B3B1-8C76-4974-88E6-3D337B083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467768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1" name="Rectangle 59">
            <a:extLst>
              <a:ext uri="{FF2B5EF4-FFF2-40B4-BE49-F238E27FC236}">
                <a16:creationId xmlns:a16="http://schemas.microsoft.com/office/drawing/2014/main" id="{CACDEEC4-603E-4699-90A9-5492B3FE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467768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2" name="Rectangle 59">
            <a:extLst>
              <a:ext uri="{FF2B5EF4-FFF2-40B4-BE49-F238E27FC236}">
                <a16:creationId xmlns:a16="http://schemas.microsoft.com/office/drawing/2014/main" id="{367111CB-9E4D-421E-9752-0DF78FC4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467768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3" name="Rectangle 59">
            <a:extLst>
              <a:ext uri="{FF2B5EF4-FFF2-40B4-BE49-F238E27FC236}">
                <a16:creationId xmlns:a16="http://schemas.microsoft.com/office/drawing/2014/main" id="{4A4D0530-2BF0-46B6-87C9-18E3BF17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721" y="5868314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4" name="Rectangle 59">
            <a:extLst>
              <a:ext uri="{FF2B5EF4-FFF2-40B4-BE49-F238E27FC236}">
                <a16:creationId xmlns:a16="http://schemas.microsoft.com/office/drawing/2014/main" id="{B1C0467C-3498-48D5-80DF-4EE18D57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5074562"/>
            <a:ext cx="1373188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CC9A9B0D-65A5-426B-B345-C0B9C0FE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5074562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6" name="Rectangle 59">
            <a:extLst>
              <a:ext uri="{FF2B5EF4-FFF2-40B4-BE49-F238E27FC236}">
                <a16:creationId xmlns:a16="http://schemas.microsoft.com/office/drawing/2014/main" id="{C6BC7D00-6746-4075-950D-ACC9A6528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5074562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7" name="Rectangle 59">
            <a:extLst>
              <a:ext uri="{FF2B5EF4-FFF2-40B4-BE49-F238E27FC236}">
                <a16:creationId xmlns:a16="http://schemas.microsoft.com/office/drawing/2014/main" id="{8A3267B1-3FD3-490C-A604-2ECF9340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5074562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8" name="Rectangle 59">
            <a:extLst>
              <a:ext uri="{FF2B5EF4-FFF2-40B4-BE49-F238E27FC236}">
                <a16:creationId xmlns:a16="http://schemas.microsoft.com/office/drawing/2014/main" id="{4B8A3B56-C0B8-48D8-A45B-6986E01E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5471438"/>
            <a:ext cx="1373188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29" name="Rectangle 59">
            <a:extLst>
              <a:ext uri="{FF2B5EF4-FFF2-40B4-BE49-F238E27FC236}">
                <a16:creationId xmlns:a16="http://schemas.microsoft.com/office/drawing/2014/main" id="{F8CF85DF-B70C-48F3-9120-801FEF7E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547143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30" name="Rectangle 59">
            <a:extLst>
              <a:ext uri="{FF2B5EF4-FFF2-40B4-BE49-F238E27FC236}">
                <a16:creationId xmlns:a16="http://schemas.microsoft.com/office/drawing/2014/main" id="{1E2E34C5-3F4D-4C70-8292-DC605BC5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547143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31" name="Rectangle 59">
            <a:extLst>
              <a:ext uri="{FF2B5EF4-FFF2-40B4-BE49-F238E27FC236}">
                <a16:creationId xmlns:a16="http://schemas.microsoft.com/office/drawing/2014/main" id="{657CF91D-CCBE-45A2-A6CD-85508A49B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547143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32" name="Rectangle 59">
            <a:extLst>
              <a:ext uri="{FF2B5EF4-FFF2-40B4-BE49-F238E27FC236}">
                <a16:creationId xmlns:a16="http://schemas.microsoft.com/office/drawing/2014/main" id="{8D48A30B-CC70-4A3D-B0D5-F4825155F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585243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33" name="Rectangle 59">
            <a:extLst>
              <a:ext uri="{FF2B5EF4-FFF2-40B4-BE49-F238E27FC236}">
                <a16:creationId xmlns:a16="http://schemas.microsoft.com/office/drawing/2014/main" id="{581778AE-F826-4DCF-B093-66B1B3C3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585243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34" name="Rectangle 59">
            <a:extLst>
              <a:ext uri="{FF2B5EF4-FFF2-40B4-BE49-F238E27FC236}">
                <a16:creationId xmlns:a16="http://schemas.microsoft.com/office/drawing/2014/main" id="{9DBA39CB-755C-437B-ADD7-D04D1F06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5852438"/>
            <a:ext cx="1371600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bIns="0" anchor="ctr"/>
          <a:lstStyle/>
          <a:p>
            <a:pPr algn="ctr" eaLnBrk="1" hangingPunct="1">
              <a:defRPr/>
            </a:pPr>
            <a:endParaRPr lang="ko-KR" altLang="en-US" sz="2200">
              <a:ea typeface="굴림" charset="-127"/>
              <a:cs typeface="Arial" panose="020B0604020202020204" pitchFamily="34" charset="0"/>
            </a:endParaRPr>
          </a:p>
        </p:txBody>
      </p:sp>
      <p:pic>
        <p:nvPicPr>
          <p:cNvPr id="135" name="Picture 10">
            <a:extLst>
              <a:ext uri="{FF2B5EF4-FFF2-40B4-BE49-F238E27FC236}">
                <a16:creationId xmlns:a16="http://schemas.microsoft.com/office/drawing/2014/main" id="{852E0EB8-FF1C-4448-8A06-4B44A9C0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9" y="4712940"/>
            <a:ext cx="742985" cy="2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>
            <a:extLst>
              <a:ext uri="{FF2B5EF4-FFF2-40B4-BE49-F238E27FC236}">
                <a16:creationId xmlns:a16="http://schemas.microsoft.com/office/drawing/2014/main" id="{06792B91-6A42-467E-AF2B-AC531DC7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43" y="5101699"/>
            <a:ext cx="724194" cy="24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2" descr="외교부">
            <a:extLst>
              <a:ext uri="{FF2B5EF4-FFF2-40B4-BE49-F238E27FC236}">
                <a16:creationId xmlns:a16="http://schemas.microsoft.com/office/drawing/2014/main" id="{EA78F350-B7C6-47FC-ABAB-B85F877D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61" y="4715501"/>
            <a:ext cx="846860" cy="2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4" descr="미래창조과학부">
            <a:extLst>
              <a:ext uri="{FF2B5EF4-FFF2-40B4-BE49-F238E27FC236}">
                <a16:creationId xmlns:a16="http://schemas.microsoft.com/office/drawing/2014/main" id="{96E4DB19-ED78-4EDF-A6B8-EF17A82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44" y="5090916"/>
            <a:ext cx="723095" cy="25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5" descr="C:\Users\Kan\Downloads\CI_JPG\CI.jpg">
            <a:extLst>
              <a:ext uri="{FF2B5EF4-FFF2-40B4-BE49-F238E27FC236}">
                <a16:creationId xmlns:a16="http://schemas.microsoft.com/office/drawing/2014/main" id="{20485A41-9F00-45F2-8453-2260FDBB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3779" r="13504" b="33119"/>
          <a:stretch>
            <a:fillRect/>
          </a:stretch>
        </p:blipFill>
        <p:spPr bwMode="auto">
          <a:xfrm>
            <a:off x="3619008" y="5884106"/>
            <a:ext cx="374705" cy="27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6" descr="D:\CoreBridge2\NISI20101116_0003690650_web.jpg">
            <a:extLst>
              <a:ext uri="{FF2B5EF4-FFF2-40B4-BE49-F238E27FC236}">
                <a16:creationId xmlns:a16="http://schemas.microsoft.com/office/drawing/2014/main" id="{BEC19DF9-1731-4981-B5F7-0D34CF3A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32" y="5912030"/>
            <a:ext cx="325844" cy="25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3">
            <a:extLst>
              <a:ext uri="{FF2B5EF4-FFF2-40B4-BE49-F238E27FC236}">
                <a16:creationId xmlns:a16="http://schemas.microsoft.com/office/drawing/2014/main" id="{DCAF77E4-7BC4-4C11-9315-45D27648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22" y="5476486"/>
            <a:ext cx="1137574" cy="27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3">
            <a:extLst>
              <a:ext uri="{FF2B5EF4-FFF2-40B4-BE49-F238E27FC236}">
                <a16:creationId xmlns:a16="http://schemas.microsoft.com/office/drawing/2014/main" id="{28ABC6A8-3ABC-4B19-BD2C-C5ECB5C1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14" y="4671339"/>
            <a:ext cx="1239711" cy="2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7">
            <a:extLst>
              <a:ext uri="{FF2B5EF4-FFF2-40B4-BE49-F238E27FC236}">
                <a16:creationId xmlns:a16="http://schemas.microsoft.com/office/drawing/2014/main" id="{99BF7A3F-2E5F-4235-80C0-E162A90D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74" y="5107893"/>
            <a:ext cx="1281586" cy="2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2" descr="행정중심복합도시건설청">
            <a:extLst>
              <a:ext uri="{FF2B5EF4-FFF2-40B4-BE49-F238E27FC236}">
                <a16:creationId xmlns:a16="http://schemas.microsoft.com/office/drawing/2014/main" id="{E043C807-B83C-4212-86D9-9160CDCF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24" y="5494871"/>
            <a:ext cx="1224486" cy="2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그림 153">
            <a:extLst>
              <a:ext uri="{FF2B5EF4-FFF2-40B4-BE49-F238E27FC236}">
                <a16:creationId xmlns:a16="http://schemas.microsoft.com/office/drawing/2014/main" id="{FE645F7F-6BBE-4858-B699-3233A2625BB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68" y="5896088"/>
            <a:ext cx="1187751" cy="2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0">
            <a:extLst>
              <a:ext uri="{FF2B5EF4-FFF2-40B4-BE49-F238E27FC236}">
                <a16:creationId xmlns:a16="http://schemas.microsoft.com/office/drawing/2014/main" id="{9B471E1E-89AB-43B0-9D7E-C710A679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97" y="4718484"/>
            <a:ext cx="1239711" cy="21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그림 156">
            <a:extLst>
              <a:ext uri="{FF2B5EF4-FFF2-40B4-BE49-F238E27FC236}">
                <a16:creationId xmlns:a16="http://schemas.microsoft.com/office/drawing/2014/main" id="{0B586CDD-65E3-4975-80F7-55AB1F1A096C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18" y="5906847"/>
            <a:ext cx="807605" cy="1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 descr="원자력안전위원회 - NUCLEAR SAFETY AND SECURITY COMMISSION">
            <a:extLst>
              <a:ext uri="{FF2B5EF4-FFF2-40B4-BE49-F238E27FC236}">
                <a16:creationId xmlns:a16="http://schemas.microsoft.com/office/drawing/2014/main" id="{535E18A3-B1C7-4DEE-A416-CCD16F3C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55" y="5116830"/>
            <a:ext cx="1053653" cy="1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9" descr="KIOST 한국해양과학기술원">
            <a:extLst>
              <a:ext uri="{FF2B5EF4-FFF2-40B4-BE49-F238E27FC236}">
                <a16:creationId xmlns:a16="http://schemas.microsoft.com/office/drawing/2014/main" id="{6126D7AE-DB3D-463C-A3F7-559FFCCF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55" y="5497201"/>
            <a:ext cx="589448" cy="24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그림 159">
            <a:extLst>
              <a:ext uri="{FF2B5EF4-FFF2-40B4-BE49-F238E27FC236}">
                <a16:creationId xmlns:a16="http://schemas.microsoft.com/office/drawing/2014/main" id="{CDF3C7F1-C2A0-47FC-8A8A-C8C8C21A6A4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22" y="5877270"/>
            <a:ext cx="501728" cy="24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1" descr="KAI 한국항공우주산업주식회사. KOREA AEROSPACE INDESTRIES, LTD.">
            <a:extLst>
              <a:ext uri="{FF2B5EF4-FFF2-40B4-BE49-F238E27FC236}">
                <a16:creationId xmlns:a16="http://schemas.microsoft.com/office/drawing/2014/main" id="{673C7DE6-CC7F-4CE8-A863-3E109A06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93" y="5925834"/>
            <a:ext cx="1197374" cy="1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645D0815-7815-469A-8C50-8FC1F4881348}"/>
              </a:ext>
            </a:extLst>
          </p:cNvPr>
          <p:cNvGrpSpPr/>
          <p:nvPr/>
        </p:nvGrpSpPr>
        <p:grpSpPr>
          <a:xfrm>
            <a:off x="1566871" y="4177471"/>
            <a:ext cx="1373188" cy="344487"/>
            <a:chOff x="287615" y="1167753"/>
            <a:chExt cx="1373188" cy="344487"/>
          </a:xfrm>
        </p:grpSpPr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98DEC60B-D96E-44D9-9854-5ABA60C7D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15" y="1167753"/>
              <a:ext cx="1373188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154" name="그림 153">
              <a:extLst>
                <a:ext uri="{FF2B5EF4-FFF2-40B4-BE49-F238E27FC236}">
                  <a16:creationId xmlns:a16="http://schemas.microsoft.com/office/drawing/2014/main" id="{F890DAD4-7C31-4592-961A-4312DFB2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15" y="1186225"/>
              <a:ext cx="1162050" cy="295275"/>
            </a:xfrm>
            <a:prstGeom prst="rect">
              <a:avLst/>
            </a:prstGeom>
          </p:spPr>
        </p:pic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477CA13D-C089-42E8-8C2D-7F731CA99BC1}"/>
              </a:ext>
            </a:extLst>
          </p:cNvPr>
          <p:cNvGrpSpPr/>
          <p:nvPr/>
        </p:nvGrpSpPr>
        <p:grpSpPr>
          <a:xfrm>
            <a:off x="1561396" y="1916508"/>
            <a:ext cx="1373188" cy="344487"/>
            <a:chOff x="285197" y="1609208"/>
            <a:chExt cx="1373188" cy="344487"/>
          </a:xfrm>
        </p:grpSpPr>
        <p:sp>
          <p:nvSpPr>
            <p:cNvPr id="156" name="Rectangle 59">
              <a:extLst>
                <a:ext uri="{FF2B5EF4-FFF2-40B4-BE49-F238E27FC236}">
                  <a16:creationId xmlns:a16="http://schemas.microsoft.com/office/drawing/2014/main" id="{C6B18224-C316-43C1-82F6-09B7D92B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97" y="1609208"/>
              <a:ext cx="1373188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8E1FA5DE-184C-452C-8FFF-1F73E0C01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99" y="1627406"/>
              <a:ext cx="1281552" cy="264320"/>
            </a:xfrm>
            <a:prstGeom prst="rect">
              <a:avLst/>
            </a:prstGeom>
          </p:spPr>
        </p:pic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D59A6D75-1FD2-4462-999E-E26E3E4898A1}"/>
              </a:ext>
            </a:extLst>
          </p:cNvPr>
          <p:cNvGrpSpPr/>
          <p:nvPr/>
        </p:nvGrpSpPr>
        <p:grpSpPr>
          <a:xfrm>
            <a:off x="3046892" y="1910231"/>
            <a:ext cx="1373188" cy="344487"/>
            <a:chOff x="273614" y="2046576"/>
            <a:chExt cx="1373188" cy="344487"/>
          </a:xfrm>
        </p:grpSpPr>
        <p:sp>
          <p:nvSpPr>
            <p:cNvPr id="159" name="Rectangle 59">
              <a:extLst>
                <a:ext uri="{FF2B5EF4-FFF2-40B4-BE49-F238E27FC236}">
                  <a16:creationId xmlns:a16="http://schemas.microsoft.com/office/drawing/2014/main" id="{994DDECC-FED5-437C-BB32-5667CC73C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14" y="2046576"/>
              <a:ext cx="1373188" cy="34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0" anchor="ctr"/>
            <a:lstStyle/>
            <a:p>
              <a:pPr algn="ctr" eaLnBrk="1" hangingPunct="1">
                <a:defRPr/>
              </a:pPr>
              <a:endParaRPr lang="ko-KR" altLang="en-US" sz="2200">
                <a:ea typeface="굴림" charset="-127"/>
                <a:cs typeface="Arial" panose="020B0604020202020204" pitchFamily="34" charset="0"/>
              </a:endParaRPr>
            </a:p>
          </p:txBody>
        </p:sp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0ACFFCAA-2008-48C6-8EC6-2DE291FF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64" y="2048907"/>
              <a:ext cx="1284288" cy="252966"/>
            </a:xfrm>
            <a:prstGeom prst="rect">
              <a:avLst/>
            </a:prstGeom>
          </p:spPr>
        </p:pic>
      </p:grpSp>
      <p:pic>
        <p:nvPicPr>
          <p:cNvPr id="161" name="그림 160">
            <a:extLst>
              <a:ext uri="{FF2B5EF4-FFF2-40B4-BE49-F238E27FC236}">
                <a16:creationId xmlns:a16="http://schemas.microsoft.com/office/drawing/2014/main" id="{8A176589-A1F9-4C0F-9C09-4C078A7E316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25" y="5884012"/>
            <a:ext cx="877329" cy="317332"/>
          </a:xfrm>
          <a:prstGeom prst="rect">
            <a:avLst/>
          </a:prstGeom>
        </p:spPr>
      </p:pic>
      <p:pic>
        <p:nvPicPr>
          <p:cNvPr id="162" name="Picture 9" descr="공정거래위원회(한국어 시그니처)">
            <a:extLst>
              <a:ext uri="{FF2B5EF4-FFF2-40B4-BE49-F238E27FC236}">
                <a16:creationId xmlns:a16="http://schemas.microsoft.com/office/drawing/2014/main" id="{63B39E8E-83EE-467C-9401-E19EC6C0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49" y="5510224"/>
            <a:ext cx="12652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69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</a:t>
            </a:r>
            <a:r>
              <a:rPr kumimoji="1" lang="ko-KR" altLang="en-US" sz="1400" b="1" dirty="0" err="1"/>
              <a:t>서버간</a:t>
            </a:r>
            <a:r>
              <a:rPr kumimoji="1" lang="ko-KR" altLang="en-US" sz="1400" b="1" dirty="0"/>
              <a:t> 자료 전송</a:t>
            </a:r>
            <a:r>
              <a:rPr kumimoji="1" lang="en-US" altLang="ko-KR" sz="1400" b="1" dirty="0"/>
              <a:t>( </a:t>
            </a:r>
            <a:r>
              <a:rPr kumimoji="1" lang="ko-KR" altLang="en-US" sz="1400" b="1" dirty="0" err="1"/>
              <a:t>스트림연계</a:t>
            </a:r>
            <a:r>
              <a:rPr kumimoji="1" lang="ko-KR" altLang="en-US" sz="1400" b="1" dirty="0"/>
              <a:t> </a:t>
            </a:r>
            <a:r>
              <a:rPr kumimoji="1" lang="en-US" altLang="ko-KR" sz="1400" b="1" dirty="0"/>
              <a:t>) </a:t>
            </a:r>
            <a:endParaRPr kumimoji="1" lang="ko-KR" altLang="en-US" sz="1400" b="1" dirty="0"/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6C575C4B-588A-4BDC-B1EC-4602ABD83509}"/>
              </a:ext>
            </a:extLst>
          </p:cNvPr>
          <p:cNvSpPr/>
          <p:nvPr/>
        </p:nvSpPr>
        <p:spPr bwMode="auto">
          <a:xfrm>
            <a:off x="1143000" y="2565920"/>
            <a:ext cx="9906000" cy="3742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Trapezoid 46">
            <a:extLst>
              <a:ext uri="{FF2B5EF4-FFF2-40B4-BE49-F238E27FC236}">
                <a16:creationId xmlns:a16="http://schemas.microsoft.com/office/drawing/2014/main" id="{FD4AAFA3-011D-46EF-A8E4-5C949E0FE990}"/>
              </a:ext>
            </a:extLst>
          </p:cNvPr>
          <p:cNvSpPr/>
          <p:nvPr/>
        </p:nvSpPr>
        <p:spPr>
          <a:xfrm rot="10800000">
            <a:off x="2903676" y="4631742"/>
            <a:ext cx="6389393" cy="1034784"/>
          </a:xfrm>
          <a:prstGeom prst="trapezoid">
            <a:avLst>
              <a:gd name="adj" fmla="val 38910"/>
            </a:avLst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FFFFFF">
                  <a:alpha val="45000"/>
                </a:srgbClr>
              </a:gs>
            </a:gsLst>
            <a:lin ang="462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6CE4039-5422-4304-A766-C80FA360682F}"/>
              </a:ext>
            </a:extLst>
          </p:cNvPr>
          <p:cNvSpPr txBox="1"/>
          <p:nvPr/>
        </p:nvSpPr>
        <p:spPr>
          <a:xfrm>
            <a:off x="1415480" y="1580022"/>
            <a:ext cx="302433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스트리밍 연계를 위한 기능요건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다양한 프로토콜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어플리케이션 연동 지원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프로토콜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어플리케이션에 따른 필터링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정밀한 패킷 필터링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E0D3E77-EB7C-4258-8215-D49AD75F4217}"/>
              </a:ext>
            </a:extLst>
          </p:cNvPr>
          <p:cNvSpPr txBox="1"/>
          <p:nvPr/>
        </p:nvSpPr>
        <p:spPr>
          <a:xfrm>
            <a:off x="4727848" y="1555706"/>
            <a:ext cx="6192688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 메일서버와 내부 메일서버간의 연동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(SMTP, POP3, IMAP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기능 제공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HTTP/ORACLE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기반 어플리케이션 프로토콜 연계 기능 제공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다른망에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위치한 프린터 사용 연계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단절된 외부망과 내부망에서의 서버 관리를 위한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SNMP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관리용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 Protocol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처리 기능 제공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대용량 트랜젝션의 처리를 위한 연계 시스템간의 다중화 구성으로 부하 분산 처리</a:t>
            </a:r>
          </a:p>
        </p:txBody>
      </p:sp>
      <p:cxnSp>
        <p:nvCxnSpPr>
          <p:cNvPr id="168" name="직선 연결선 167">
            <a:extLst>
              <a:ext uri="{FF2B5EF4-FFF2-40B4-BE49-F238E27FC236}">
                <a16:creationId xmlns:a16="http://schemas.microsoft.com/office/drawing/2014/main" id="{577B016A-FBED-4A6D-8A44-7D9B26CCFB0B}"/>
              </a:ext>
            </a:extLst>
          </p:cNvPr>
          <p:cNvCxnSpPr/>
          <p:nvPr/>
        </p:nvCxnSpPr>
        <p:spPr>
          <a:xfrm>
            <a:off x="1143000" y="645333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>
            <a:extLst>
              <a:ext uri="{FF2B5EF4-FFF2-40B4-BE49-F238E27FC236}">
                <a16:creationId xmlns:a16="http://schemas.microsoft.com/office/drawing/2014/main" id="{DCA77330-2DE2-4132-8DDA-B64AF96FCC9A}"/>
              </a:ext>
            </a:extLst>
          </p:cNvPr>
          <p:cNvCxnSpPr>
            <a:cxnSpLocks/>
          </p:cNvCxnSpPr>
          <p:nvPr/>
        </p:nvCxnSpPr>
        <p:spPr>
          <a:xfrm>
            <a:off x="4609711" y="1585497"/>
            <a:ext cx="0" cy="9517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>
            <a:extLst>
              <a:ext uri="{FF2B5EF4-FFF2-40B4-BE49-F238E27FC236}">
                <a16:creationId xmlns:a16="http://schemas.microsoft.com/office/drawing/2014/main" id="{05FCA408-159B-4C34-8045-D43FE20416DB}"/>
              </a:ext>
            </a:extLst>
          </p:cNvPr>
          <p:cNvCxnSpPr/>
          <p:nvPr/>
        </p:nvCxnSpPr>
        <p:spPr>
          <a:xfrm>
            <a:off x="2567608" y="5684720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>
            <a:extLst>
              <a:ext uri="{FF2B5EF4-FFF2-40B4-BE49-F238E27FC236}">
                <a16:creationId xmlns:a16="http://schemas.microsoft.com/office/drawing/2014/main" id="{AA58EDEA-964E-4E33-9A6E-70A87D59D7BE}"/>
              </a:ext>
            </a:extLst>
          </p:cNvPr>
          <p:cNvCxnSpPr/>
          <p:nvPr/>
        </p:nvCxnSpPr>
        <p:spPr>
          <a:xfrm>
            <a:off x="4249018" y="5684721"/>
            <a:ext cx="3719190" cy="12533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 171">
            <a:extLst>
              <a:ext uri="{FF2B5EF4-FFF2-40B4-BE49-F238E27FC236}">
                <a16:creationId xmlns:a16="http://schemas.microsoft.com/office/drawing/2014/main" id="{D0F3E45A-2226-4476-B584-B8D51CBB47AC}"/>
              </a:ext>
            </a:extLst>
          </p:cNvPr>
          <p:cNvCxnSpPr/>
          <p:nvPr/>
        </p:nvCxnSpPr>
        <p:spPr>
          <a:xfrm flipV="1">
            <a:off x="8281466" y="5684720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reeform 10">
            <a:extLst>
              <a:ext uri="{FF2B5EF4-FFF2-40B4-BE49-F238E27FC236}">
                <a16:creationId xmlns:a16="http://schemas.microsoft.com/office/drawing/2014/main" id="{E452DAA8-B0FE-4950-923B-7DF487EDACC4}"/>
              </a:ext>
            </a:extLst>
          </p:cNvPr>
          <p:cNvSpPr>
            <a:spLocks noEditPoints="1"/>
          </p:cNvSpPr>
          <p:nvPr/>
        </p:nvSpPr>
        <p:spPr bwMode="black">
          <a:xfrm>
            <a:off x="3910534" y="5360300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74" name="Freeform 10">
            <a:extLst>
              <a:ext uri="{FF2B5EF4-FFF2-40B4-BE49-F238E27FC236}">
                <a16:creationId xmlns:a16="http://schemas.microsoft.com/office/drawing/2014/main" id="{81EC9943-8787-4A05-8AC8-A022339CBCF2}"/>
              </a:ext>
            </a:extLst>
          </p:cNvPr>
          <p:cNvSpPr>
            <a:spLocks noEditPoints="1"/>
          </p:cNvSpPr>
          <p:nvPr/>
        </p:nvSpPr>
        <p:spPr bwMode="black">
          <a:xfrm>
            <a:off x="7968208" y="5360300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75" name="Rounded Rectangle 209">
            <a:extLst>
              <a:ext uri="{FF2B5EF4-FFF2-40B4-BE49-F238E27FC236}">
                <a16:creationId xmlns:a16="http://schemas.microsoft.com/office/drawing/2014/main" id="{049B6C8D-E527-4A3D-9A3B-EAAE0F08F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789040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76" name="Picture 12">
            <a:extLst>
              <a:ext uri="{FF2B5EF4-FFF2-40B4-BE49-F238E27FC236}">
                <a16:creationId xmlns:a16="http://schemas.microsoft.com/office/drawing/2014/main" id="{8AB07897-9730-4948-848F-C9929BEA56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04" y="4333696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92EA44C3-1DD8-42B5-8D18-493A0097F0A1}"/>
              </a:ext>
            </a:extLst>
          </p:cNvPr>
          <p:cNvSpPr txBox="1"/>
          <p:nvPr/>
        </p:nvSpPr>
        <p:spPr>
          <a:xfrm>
            <a:off x="1559496" y="3861049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pic>
        <p:nvPicPr>
          <p:cNvPr id="178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D6E3A15D-742E-4893-8500-5A53917D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2" y="5517232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Rounded Rectangle 209">
            <a:extLst>
              <a:ext uri="{FF2B5EF4-FFF2-40B4-BE49-F238E27FC236}">
                <a16:creationId xmlns:a16="http://schemas.microsoft.com/office/drawing/2014/main" id="{20E0D8B8-B824-4A8F-A0C3-40E797D59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3789041"/>
            <a:ext cx="1152128" cy="2441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80" name="Picture 12">
            <a:extLst>
              <a:ext uri="{FF2B5EF4-FFF2-40B4-BE49-F238E27FC236}">
                <a16:creationId xmlns:a16="http://schemas.microsoft.com/office/drawing/2014/main" id="{EB53C50C-D2A3-43C7-8025-57D5BB1B2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894" y="4327029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1DA856B1-2D80-40B2-892B-B6F03D14F293}"/>
              </a:ext>
            </a:extLst>
          </p:cNvPr>
          <p:cNvSpPr txBox="1"/>
          <p:nvPr/>
        </p:nvSpPr>
        <p:spPr>
          <a:xfrm>
            <a:off x="9768408" y="3854382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182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E386E180-975F-44D7-9413-1D1C2779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2" y="5510565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그림 182" descr="cb_logo_r.png">
            <a:extLst>
              <a:ext uri="{FF2B5EF4-FFF2-40B4-BE49-F238E27FC236}">
                <a16:creationId xmlns:a16="http://schemas.microsoft.com/office/drawing/2014/main" id="{B4B63978-C256-49DF-B044-5A8A90C68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448" y="5857924"/>
            <a:ext cx="316396" cy="100069"/>
          </a:xfrm>
          <a:prstGeom prst="rect">
            <a:avLst/>
          </a:prstGeom>
        </p:spPr>
      </p:pic>
      <p:pic>
        <p:nvPicPr>
          <p:cNvPr id="184" name="그림 183" descr="cb_logo_r.png">
            <a:extLst>
              <a:ext uri="{FF2B5EF4-FFF2-40B4-BE49-F238E27FC236}">
                <a16:creationId xmlns:a16="http://schemas.microsoft.com/office/drawing/2014/main" id="{C041B86E-A2C9-4FDF-9040-26878A0D7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274" y="5856491"/>
            <a:ext cx="316396" cy="100069"/>
          </a:xfrm>
          <a:prstGeom prst="rect">
            <a:avLst/>
          </a:prstGeom>
        </p:spPr>
      </p:pic>
      <p:sp>
        <p:nvSpPr>
          <p:cNvPr id="186" name="Rectangle 137">
            <a:extLst>
              <a:ext uri="{FF2B5EF4-FFF2-40B4-BE49-F238E27FC236}">
                <a16:creationId xmlns:a16="http://schemas.microsoft.com/office/drawing/2014/main" id="{BCF4DAF2-DC8D-4A7D-9F6A-7FBEEFB7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174" y="2852936"/>
            <a:ext cx="2528906" cy="18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187" name="Rectangle 137">
            <a:extLst>
              <a:ext uri="{FF2B5EF4-FFF2-40B4-BE49-F238E27FC236}">
                <a16:creationId xmlns:a16="http://schemas.microsoft.com/office/drawing/2014/main" id="{99E474C1-C1E2-4C01-BDA1-370C58AC5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698" y="2852936"/>
            <a:ext cx="2528906" cy="18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188" name="AutoShape 44">
            <a:extLst>
              <a:ext uri="{FF2B5EF4-FFF2-40B4-BE49-F238E27FC236}">
                <a16:creationId xmlns:a16="http://schemas.microsoft.com/office/drawing/2014/main" id="{AF270588-8E46-49DC-A4B0-37697A466A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87174" y="2636912"/>
            <a:ext cx="2528906" cy="2636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defTabSz="814388" latinLnBrk="0">
              <a:spcAft>
                <a:spcPct val="30000"/>
              </a:spcAft>
              <a:defRPr/>
            </a:pPr>
            <a:endParaRPr lang="en-US" altLang="ko-KR" sz="1600" kern="0" dirty="0">
              <a:solidFill>
                <a:srgbClr val="AAAAAA"/>
              </a:solidFill>
            </a:endParaRPr>
          </a:p>
        </p:txBody>
      </p:sp>
      <p:sp>
        <p:nvSpPr>
          <p:cNvPr id="189" name="AutoShape 44">
            <a:extLst>
              <a:ext uri="{FF2B5EF4-FFF2-40B4-BE49-F238E27FC236}">
                <a16:creationId xmlns:a16="http://schemas.microsoft.com/office/drawing/2014/main" id="{B016B73F-B295-4C37-A557-AE648A7FC20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55698" y="2636912"/>
            <a:ext cx="2528906" cy="2636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defTabSz="814388" latinLnBrk="0">
              <a:spcAft>
                <a:spcPct val="30000"/>
              </a:spcAft>
              <a:defRPr/>
            </a:pPr>
            <a:endParaRPr lang="en-US" altLang="ko-KR" sz="1600" kern="0" dirty="0">
              <a:solidFill>
                <a:srgbClr val="AAAAAA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0F90EDF-010C-45BB-9450-EFD196374B70}"/>
              </a:ext>
            </a:extLst>
          </p:cNvPr>
          <p:cNvSpPr txBox="1"/>
          <p:nvPr/>
        </p:nvSpPr>
        <p:spPr>
          <a:xfrm>
            <a:off x="4287174" y="2636913"/>
            <a:ext cx="2528906" cy="26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지원 기능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F793792-1584-46F6-A55C-CBF83D54AC3E}"/>
              </a:ext>
            </a:extLst>
          </p:cNvPr>
          <p:cNvSpPr txBox="1"/>
          <p:nvPr/>
        </p:nvSpPr>
        <p:spPr>
          <a:xfrm>
            <a:off x="6764324" y="2636913"/>
            <a:ext cx="252890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적용 이점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15ABB96-F73B-483A-B0DA-FBAFDF90D689}"/>
              </a:ext>
            </a:extLst>
          </p:cNvPr>
          <p:cNvSpPr txBox="1"/>
          <p:nvPr/>
        </p:nvSpPr>
        <p:spPr>
          <a:xfrm>
            <a:off x="6728020" y="2863547"/>
            <a:ext cx="2540532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업계 최고의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Giga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급 고속 자료 교환 체계 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 사용 메일 시스템과 유연한 연동 호환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기간 어플리케이션 변동 없이 망 분리 구축 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단일 연동 인증 체계 연동 지원 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정보자산 보호와 서비스 품질 유지 효과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영상 정보 보안 및 해킹 취약성 해소 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가상 원격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Desktop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연동과 취약성 해소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 분리로 인한 시스템자원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관리의 단절 해소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분리된 망에 위치한 프린터 출력 활용   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B5C7C31-7DE0-4529-950B-5D53B6A3BC8A}"/>
              </a:ext>
            </a:extLst>
          </p:cNvPr>
          <p:cNvSpPr txBox="1"/>
          <p:nvPr/>
        </p:nvSpPr>
        <p:spPr>
          <a:xfrm>
            <a:off x="4270074" y="2869023"/>
            <a:ext cx="2493951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Direct File Transfer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STFT/NFS4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연동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Direct Message Transfer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POP3/IMAP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Oracle, MySQL, SQLserver CS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연동 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PKI/SSO, LDAP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연동 기능 제공 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WWW, WebLogic, Jeus, Tomcat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연동 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CCTV/HD Video Streaming 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연동 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RDP, PCoverIP, ICA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Remote Desktop </a:t>
            </a:r>
            <a:endParaRPr lang="ko-KR" altLang="en-US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SNMP, NTMP, NTP, Backup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운영 관리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HP </a:t>
            </a:r>
            <a:r>
              <a:rPr lang="en-US" altLang="ko-KR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JetDirect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</a:t>
            </a:r>
            <a:r>
              <a:rPr lang="ko-KR" altLang="en-US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네트웍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프린터 연계  </a:t>
            </a:r>
          </a:p>
        </p:txBody>
      </p:sp>
      <p:sp>
        <p:nvSpPr>
          <p:cNvPr id="194" name="Rectangle 137">
            <a:extLst>
              <a:ext uri="{FF2B5EF4-FFF2-40B4-BE49-F238E27FC236}">
                <a16:creationId xmlns:a16="http://schemas.microsoft.com/office/drawing/2014/main" id="{C7E33E78-2B06-4A8E-9E69-27C757CD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970" y="2852936"/>
            <a:ext cx="1395830" cy="18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195" name="AutoShape 44">
            <a:extLst>
              <a:ext uri="{FF2B5EF4-FFF2-40B4-BE49-F238E27FC236}">
                <a16:creationId xmlns:a16="http://schemas.microsoft.com/office/drawing/2014/main" id="{3CC846E4-56FD-41C4-9B15-94D332A825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9970" y="2636912"/>
            <a:ext cx="1395830" cy="2636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defTabSz="814388" latinLnBrk="0">
              <a:spcAft>
                <a:spcPct val="30000"/>
              </a:spcAft>
              <a:defRPr/>
            </a:pPr>
            <a:endParaRPr lang="en-US" altLang="ko-KR" sz="1600" kern="0" dirty="0">
              <a:solidFill>
                <a:srgbClr val="AAAAAA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38029C2-1223-4FB5-8891-2855F55AFA14}"/>
              </a:ext>
            </a:extLst>
          </p:cNvPr>
          <p:cNvSpPr txBox="1"/>
          <p:nvPr/>
        </p:nvSpPr>
        <p:spPr>
          <a:xfrm>
            <a:off x="2899970" y="2636913"/>
            <a:ext cx="139583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적용 업무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FBAE94F-42ED-4D82-9544-8B2B2A46D412}"/>
              </a:ext>
            </a:extLst>
          </p:cNvPr>
          <p:cNvSpPr txBox="1"/>
          <p:nvPr/>
        </p:nvSpPr>
        <p:spPr>
          <a:xfrm>
            <a:off x="2897549" y="2877047"/>
            <a:ext cx="1376536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파일교환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메일 중계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데이타베이스 연계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및 식별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WEB / WAS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연계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영상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가상원격 데스크탑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시스템 관리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분리망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프린터</a:t>
            </a:r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DCA50968-86AE-4B67-A21D-41380E47E2F0}"/>
              </a:ext>
            </a:extLst>
          </p:cNvPr>
          <p:cNvCxnSpPr/>
          <p:nvPr/>
        </p:nvCxnSpPr>
        <p:spPr>
          <a:xfrm>
            <a:off x="2406422" y="5085184"/>
            <a:ext cx="7433995" cy="127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75">
            <a:extLst>
              <a:ext uri="{FF2B5EF4-FFF2-40B4-BE49-F238E27FC236}">
                <a16:creationId xmlns:a16="http://schemas.microsoft.com/office/drawing/2014/main" id="{8609F988-75A0-4D47-B095-CD8BB8C9D2A0}"/>
              </a:ext>
            </a:extLst>
          </p:cNvPr>
          <p:cNvSpPr/>
          <p:nvPr/>
        </p:nvSpPr>
        <p:spPr bwMode="auto">
          <a:xfrm>
            <a:off x="9895172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00" name="Group 67">
            <a:extLst>
              <a:ext uri="{FF2B5EF4-FFF2-40B4-BE49-F238E27FC236}">
                <a16:creationId xmlns:a16="http://schemas.microsoft.com/office/drawing/2014/main" id="{AE4AE1BC-7A3F-45AC-8723-88AA49A2FD99}"/>
              </a:ext>
            </a:extLst>
          </p:cNvPr>
          <p:cNvGrpSpPr/>
          <p:nvPr/>
        </p:nvGrpSpPr>
        <p:grpSpPr>
          <a:xfrm>
            <a:off x="10111196" y="4941168"/>
            <a:ext cx="203755" cy="328530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1" name="Freeform 191">
              <a:extLst>
                <a:ext uri="{FF2B5EF4-FFF2-40B4-BE49-F238E27FC236}">
                  <a16:creationId xmlns:a16="http://schemas.microsoft.com/office/drawing/2014/main" id="{D00480BE-F708-4ECC-930C-729B9B1DA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id="{A4442FDD-0BD3-4B0F-898F-8AAD1D853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3" name="Oval 75">
            <a:extLst>
              <a:ext uri="{FF2B5EF4-FFF2-40B4-BE49-F238E27FC236}">
                <a16:creationId xmlns:a16="http://schemas.microsoft.com/office/drawing/2014/main" id="{DB4FB6A4-50D6-46B3-8A38-BAF409707BF5}"/>
              </a:ext>
            </a:extLst>
          </p:cNvPr>
          <p:cNvSpPr/>
          <p:nvPr/>
        </p:nvSpPr>
        <p:spPr bwMode="auto">
          <a:xfrm>
            <a:off x="1686341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04" name="Group 67">
            <a:extLst>
              <a:ext uri="{FF2B5EF4-FFF2-40B4-BE49-F238E27FC236}">
                <a16:creationId xmlns:a16="http://schemas.microsoft.com/office/drawing/2014/main" id="{B0AAF4D7-FBF5-4E22-A8E4-AD16F3658571}"/>
              </a:ext>
            </a:extLst>
          </p:cNvPr>
          <p:cNvGrpSpPr/>
          <p:nvPr/>
        </p:nvGrpSpPr>
        <p:grpSpPr>
          <a:xfrm>
            <a:off x="1902365" y="4941168"/>
            <a:ext cx="203755" cy="328530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459BD558-8735-4FE3-B261-F2CE9F310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207">
              <a:extLst>
                <a:ext uri="{FF2B5EF4-FFF2-40B4-BE49-F238E27FC236}">
                  <a16:creationId xmlns:a16="http://schemas.microsoft.com/office/drawing/2014/main" id="{5FD2DAB2-73FE-453E-8C11-E8D0B3A6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F6D68FB2-A11C-46C9-9A9F-D5588DF55A34}"/>
              </a:ext>
            </a:extLst>
          </p:cNvPr>
          <p:cNvSpPr txBox="1"/>
          <p:nvPr/>
        </p:nvSpPr>
        <p:spPr>
          <a:xfrm>
            <a:off x="3630476" y="5972753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4AC0235-707F-46D7-915A-F640466C1A82}"/>
              </a:ext>
            </a:extLst>
          </p:cNvPr>
          <p:cNvSpPr txBox="1"/>
          <p:nvPr/>
        </p:nvSpPr>
        <p:spPr>
          <a:xfrm>
            <a:off x="7680176" y="5972753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633819D6-87F1-4B44-A312-18E0098ADF5F}"/>
              </a:ext>
            </a:extLst>
          </p:cNvPr>
          <p:cNvSpPr txBox="1"/>
          <p:nvPr/>
        </p:nvSpPr>
        <p:spPr>
          <a:xfrm>
            <a:off x="5526738" y="5546719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78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</a:t>
            </a:r>
            <a:r>
              <a:rPr kumimoji="1" lang="ko-KR" altLang="en-US" sz="1400" b="1" dirty="0" err="1"/>
              <a:t>파일</a:t>
            </a:r>
            <a:r>
              <a:rPr kumimoji="1" lang="ko-KR" altLang="en-US" sz="1400" b="1" dirty="0"/>
              <a:t> 자료전송 흐름 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34BBB0D-EAD5-4524-96A4-C28DA9652C03}"/>
              </a:ext>
            </a:extLst>
          </p:cNvPr>
          <p:cNvSpPr/>
          <p:nvPr/>
        </p:nvSpPr>
        <p:spPr bwMode="auto">
          <a:xfrm>
            <a:off x="1143000" y="2420888"/>
            <a:ext cx="9906000" cy="4032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F07AE2-3253-473F-A1EC-E467FE607A93}"/>
              </a:ext>
            </a:extLst>
          </p:cNvPr>
          <p:cNvSpPr txBox="1"/>
          <p:nvPr/>
        </p:nvSpPr>
        <p:spPr>
          <a:xfrm>
            <a:off x="1415480" y="1580029"/>
            <a:ext cx="3024336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에이전트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</a:p>
          <a:p>
            <a:pPr marL="108000" indent="-108000" latinLnBrk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사용자용 에이전트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자료교환 승인자용 에이전트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29D0A6-2D1A-4A53-8A57-5CE79E7C807B}"/>
              </a:ext>
            </a:extLst>
          </p:cNvPr>
          <p:cNvSpPr txBox="1"/>
          <p:nvPr/>
        </p:nvSpPr>
        <p:spPr>
          <a:xfrm>
            <a:off x="4727848" y="1588569"/>
            <a:ext cx="6192688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다양한 승인 정책 및 파일 전송 필터 정책 제공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자료교환 승인자용 에이전트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 인증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자료교환 승인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처리내역 조회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사용자용 에이전트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 분리 환경에서 외부망과 내부망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간의 파일 전달 </a:t>
            </a: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38ABFB43-891F-483A-AB7F-902A85EE3863}"/>
              </a:ext>
            </a:extLst>
          </p:cNvPr>
          <p:cNvCxnSpPr/>
          <p:nvPr/>
        </p:nvCxnSpPr>
        <p:spPr>
          <a:xfrm>
            <a:off x="1143000" y="645333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E65D7550-2109-4AEF-80FB-DD94CE1B720B}"/>
              </a:ext>
            </a:extLst>
          </p:cNvPr>
          <p:cNvCxnSpPr>
            <a:cxnSpLocks/>
          </p:cNvCxnSpPr>
          <p:nvPr/>
        </p:nvCxnSpPr>
        <p:spPr>
          <a:xfrm>
            <a:off x="4609711" y="1580029"/>
            <a:ext cx="0" cy="8408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A475631-C352-471B-B343-EDC0349D8B91}"/>
              </a:ext>
            </a:extLst>
          </p:cNvPr>
          <p:cNvCxnSpPr/>
          <p:nvPr/>
        </p:nvCxnSpPr>
        <p:spPr>
          <a:xfrm>
            <a:off x="1127448" y="2420888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54439BFC-C515-4629-A14E-5477ECB5375C}"/>
              </a:ext>
            </a:extLst>
          </p:cNvPr>
          <p:cNvCxnSpPr/>
          <p:nvPr/>
        </p:nvCxnSpPr>
        <p:spPr>
          <a:xfrm>
            <a:off x="2279576" y="5307875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BC41BDAE-AAC3-4860-9219-654365D6353C}"/>
              </a:ext>
            </a:extLst>
          </p:cNvPr>
          <p:cNvCxnSpPr/>
          <p:nvPr/>
        </p:nvCxnSpPr>
        <p:spPr>
          <a:xfrm>
            <a:off x="3575720" y="5307876"/>
            <a:ext cx="2113458" cy="3133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0910F94D-2844-4061-924A-86C519839074}"/>
              </a:ext>
            </a:extLst>
          </p:cNvPr>
          <p:cNvCxnSpPr/>
          <p:nvPr/>
        </p:nvCxnSpPr>
        <p:spPr>
          <a:xfrm flipV="1">
            <a:off x="5545162" y="5307875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10">
            <a:extLst>
              <a:ext uri="{FF2B5EF4-FFF2-40B4-BE49-F238E27FC236}">
                <a16:creationId xmlns:a16="http://schemas.microsoft.com/office/drawing/2014/main" id="{A0115E44-F35C-4B8F-9AC2-810BCB79D34B}"/>
              </a:ext>
            </a:extLst>
          </p:cNvPr>
          <p:cNvSpPr>
            <a:spLocks noEditPoints="1"/>
          </p:cNvSpPr>
          <p:nvPr/>
        </p:nvSpPr>
        <p:spPr bwMode="black">
          <a:xfrm>
            <a:off x="3215680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59" name="Rounded Rectangle 209">
            <a:extLst>
              <a:ext uri="{FF2B5EF4-FFF2-40B4-BE49-F238E27FC236}">
                <a16:creationId xmlns:a16="http://schemas.microsoft.com/office/drawing/2014/main" id="{4BDBD267-030C-46E1-9B8A-97186A9C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789040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0" name="Picture 12">
            <a:extLst>
              <a:ext uri="{FF2B5EF4-FFF2-40B4-BE49-F238E27FC236}">
                <a16:creationId xmlns:a16="http://schemas.microsoft.com/office/drawing/2014/main" id="{B281F52B-502D-446F-BFD0-B27ABE43A5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04" y="498729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0D63931-E5D8-4CA9-A306-8B272AB29D76}"/>
              </a:ext>
            </a:extLst>
          </p:cNvPr>
          <p:cNvSpPr txBox="1"/>
          <p:nvPr/>
        </p:nvSpPr>
        <p:spPr>
          <a:xfrm>
            <a:off x="1559496" y="3861049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62" name="Rounded Rectangle 209">
            <a:extLst>
              <a:ext uri="{FF2B5EF4-FFF2-40B4-BE49-F238E27FC236}">
                <a16:creationId xmlns:a16="http://schemas.microsoft.com/office/drawing/2014/main" id="{3A516372-5E3F-4CC0-AE60-B7FA3F67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753" y="3757233"/>
            <a:ext cx="4320480" cy="24416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3" name="그림 62" descr="cb_logo_r.png">
            <a:extLst>
              <a:ext uri="{FF2B5EF4-FFF2-40B4-BE49-F238E27FC236}">
                <a16:creationId xmlns:a16="http://schemas.microsoft.com/office/drawing/2014/main" id="{EB3E5F80-530D-4C04-BEAA-AA909676D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932" y="5481079"/>
            <a:ext cx="316396" cy="100069"/>
          </a:xfrm>
          <a:prstGeom prst="rect">
            <a:avLst/>
          </a:prstGeom>
        </p:spPr>
      </p:pic>
      <p:sp>
        <p:nvSpPr>
          <p:cNvPr id="64" name="Rectangle 137">
            <a:extLst>
              <a:ext uri="{FF2B5EF4-FFF2-40B4-BE49-F238E27FC236}">
                <a16:creationId xmlns:a16="http://schemas.microsoft.com/office/drawing/2014/main" id="{DAE0FA77-77DA-4C1B-86D6-6D553E6C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86" y="2598197"/>
            <a:ext cx="4541407" cy="797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137">
            <a:extLst>
              <a:ext uri="{FF2B5EF4-FFF2-40B4-BE49-F238E27FC236}">
                <a16:creationId xmlns:a16="http://schemas.microsoft.com/office/drawing/2014/main" id="{3AC55795-DE0A-4B66-8D2F-A640FE1FE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900" y="2598197"/>
            <a:ext cx="2035023" cy="797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926B59-09B4-4DC6-96A2-895298D26AD0}"/>
              </a:ext>
            </a:extLst>
          </p:cNvPr>
          <p:cNvSpPr txBox="1"/>
          <p:nvPr/>
        </p:nvSpPr>
        <p:spPr>
          <a:xfrm>
            <a:off x="1326225" y="2670644"/>
            <a:ext cx="953351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자료교환</a:t>
            </a:r>
          </a:p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승인자용</a:t>
            </a:r>
          </a:p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에이전트</a:t>
            </a: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696D422A-8BA4-488B-B567-078C95069F08}"/>
              </a:ext>
            </a:extLst>
          </p:cNvPr>
          <p:cNvCxnSpPr/>
          <p:nvPr/>
        </p:nvCxnSpPr>
        <p:spPr>
          <a:xfrm>
            <a:off x="1143000" y="3573016"/>
            <a:ext cx="9890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13915D2-8BDC-4BD5-8CDE-0C5FD8F5DD45}"/>
              </a:ext>
            </a:extLst>
          </p:cNvPr>
          <p:cNvSpPr txBox="1"/>
          <p:nvPr/>
        </p:nvSpPr>
        <p:spPr>
          <a:xfrm>
            <a:off x="7321450" y="4074737"/>
            <a:ext cx="1283690" cy="476071"/>
          </a:xfrm>
          <a:prstGeom prst="wedgeEllipseCallout">
            <a:avLst>
              <a:gd name="adj1" fmla="val -43723"/>
              <a:gd name="adj2" fmla="val 10452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1FE474-0447-475A-BD51-236F47FE64CF}"/>
              </a:ext>
            </a:extLst>
          </p:cNvPr>
          <p:cNvSpPr txBox="1"/>
          <p:nvPr/>
        </p:nvSpPr>
        <p:spPr>
          <a:xfrm>
            <a:off x="6456041" y="5373217"/>
            <a:ext cx="4298201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70" name="Picture 12">
            <a:extLst>
              <a:ext uri="{FF2B5EF4-FFF2-40B4-BE49-F238E27FC236}">
                <a16:creationId xmlns:a16="http://schemas.microsoft.com/office/drawing/2014/main" id="{C56A162F-EF73-4EBA-9CB1-28389EB518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4990529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38D4D63-0296-45B0-9916-3B7DCD2D6A15}"/>
              </a:ext>
            </a:extLst>
          </p:cNvPr>
          <p:cNvSpPr txBox="1"/>
          <p:nvPr/>
        </p:nvSpPr>
        <p:spPr>
          <a:xfrm>
            <a:off x="9857350" y="5374564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사용자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69DD79-6500-4C78-8873-F022FA8E4E0E}"/>
              </a:ext>
            </a:extLst>
          </p:cNvPr>
          <p:cNvSpPr txBox="1"/>
          <p:nvPr/>
        </p:nvSpPr>
        <p:spPr>
          <a:xfrm>
            <a:off x="6816080" y="5373217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승인권자</a:t>
            </a:r>
          </a:p>
        </p:txBody>
      </p:sp>
      <p:pic>
        <p:nvPicPr>
          <p:cNvPr id="73" name="Picture 7" descr="C:\Users\왕화숙\Desktop\icon\icon03_-84.png">
            <a:extLst>
              <a:ext uri="{FF2B5EF4-FFF2-40B4-BE49-F238E27FC236}">
                <a16:creationId xmlns:a16="http://schemas.microsoft.com/office/drawing/2014/main" id="{7B85FDF7-719B-45AD-BCBA-A343A129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36" y="4270450"/>
            <a:ext cx="754856" cy="6707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1F150AC-5C36-49A9-A37D-27FD83A51E72}"/>
              </a:ext>
            </a:extLst>
          </p:cNvPr>
          <p:cNvSpPr txBox="1"/>
          <p:nvPr/>
        </p:nvSpPr>
        <p:spPr>
          <a:xfrm>
            <a:off x="8796288" y="4199077"/>
            <a:ext cx="1116137" cy="476071"/>
          </a:xfrm>
          <a:prstGeom prst="wedgeEllipseCallout">
            <a:avLst>
              <a:gd name="adj1" fmla="val 68827"/>
              <a:gd name="adj2" fmla="val 76879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121644-0F4A-4CEE-8F78-E94A4E7CBEA0}"/>
              </a:ext>
            </a:extLst>
          </p:cNvPr>
          <p:cNvSpPr txBox="1"/>
          <p:nvPr/>
        </p:nvSpPr>
        <p:spPr>
          <a:xfrm>
            <a:off x="2714314" y="6016740"/>
            <a:ext cx="3549377" cy="220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 분리 환경에서 외부망과 내부망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간의 파일 전달 </a:t>
            </a:r>
          </a:p>
        </p:txBody>
      </p:sp>
      <p:pic>
        <p:nvPicPr>
          <p:cNvPr id="76" name="Picture 12">
            <a:extLst>
              <a:ext uri="{FF2B5EF4-FFF2-40B4-BE49-F238E27FC236}">
                <a16:creationId xmlns:a16="http://schemas.microsoft.com/office/drawing/2014/main" id="{A0EF5CA6-6EC5-4CE7-9AF8-17C40EA808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374" y="4987613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B90891A-F2A1-452E-BEF3-3D8D846A3C30}"/>
              </a:ext>
            </a:extLst>
          </p:cNvPr>
          <p:cNvSpPr txBox="1"/>
          <p:nvPr/>
        </p:nvSpPr>
        <p:spPr>
          <a:xfrm>
            <a:off x="2793424" y="3996161"/>
            <a:ext cx="1286352" cy="476071"/>
          </a:xfrm>
          <a:prstGeom prst="wedgeEllipseCallout">
            <a:avLst>
              <a:gd name="adj1" fmla="val -98542"/>
              <a:gd name="adj2" fmla="val 104967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599BD4C8-88B7-4572-8390-6E317594824A}"/>
              </a:ext>
            </a:extLst>
          </p:cNvPr>
          <p:cNvSpPr>
            <a:spLocks noEditPoints="1"/>
          </p:cNvSpPr>
          <p:nvPr/>
        </p:nvSpPr>
        <p:spPr bwMode="black">
          <a:xfrm>
            <a:off x="5447928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79" name="그림 78" descr="cb_logo_r.png">
            <a:extLst>
              <a:ext uri="{FF2B5EF4-FFF2-40B4-BE49-F238E27FC236}">
                <a16:creationId xmlns:a16="http://schemas.microsoft.com/office/drawing/2014/main" id="{C540185B-4ADB-4835-AE72-F741ABD00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2994" y="5479646"/>
            <a:ext cx="316396" cy="100069"/>
          </a:xfrm>
          <a:prstGeom prst="rect">
            <a:avLst/>
          </a:prstGeom>
        </p:spPr>
      </p:pic>
      <p:sp>
        <p:nvSpPr>
          <p:cNvPr id="80" name="Rectangle 137">
            <a:extLst>
              <a:ext uri="{FF2B5EF4-FFF2-40B4-BE49-F238E27FC236}">
                <a16:creationId xmlns:a16="http://schemas.microsoft.com/office/drawing/2014/main" id="{E4D5C8AF-0167-4C0A-8AB8-51311DF3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370" y="2597796"/>
            <a:ext cx="4524159" cy="797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81" name="Rectangle 137">
            <a:extLst>
              <a:ext uri="{FF2B5EF4-FFF2-40B4-BE49-F238E27FC236}">
                <a16:creationId xmlns:a16="http://schemas.microsoft.com/office/drawing/2014/main" id="{AA942B10-9FFA-4043-AFC0-6D63D153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684" y="2597796"/>
            <a:ext cx="2065785" cy="797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84947E-2F97-4D5D-B849-E8C0BD85DEEF}"/>
              </a:ext>
            </a:extLst>
          </p:cNvPr>
          <p:cNvSpPr txBox="1"/>
          <p:nvPr/>
        </p:nvSpPr>
        <p:spPr>
          <a:xfrm>
            <a:off x="6168009" y="2756056"/>
            <a:ext cx="9533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사용자용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에이전트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435434-61D0-4CC5-9DEE-1C40B368D267}"/>
              </a:ext>
            </a:extLst>
          </p:cNvPr>
          <p:cNvSpPr txBox="1"/>
          <p:nvPr/>
        </p:nvSpPr>
        <p:spPr>
          <a:xfrm>
            <a:off x="3395700" y="2686405"/>
            <a:ext cx="2484276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 인증 기능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승인 기능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사후 승인처리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처리내역 조회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589EF93-80B1-48C5-8AE3-F88392C8383E}"/>
              </a:ext>
            </a:extLst>
          </p:cNvPr>
          <p:cNvSpPr txBox="1"/>
          <p:nvPr/>
        </p:nvSpPr>
        <p:spPr>
          <a:xfrm>
            <a:off x="8257469" y="2687578"/>
            <a:ext cx="2469117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송신 및 수신 기능제공</a:t>
            </a: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클립보드 수신기능 제공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외부망과 내부망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간의 파일 전달 </a:t>
            </a:r>
          </a:p>
        </p:txBody>
      </p:sp>
      <p:pic>
        <p:nvPicPr>
          <p:cNvPr id="85" name="Picture 17" descr="C:\Users\왕화숙\Desktop\icon\icon03_-89.png">
            <a:extLst>
              <a:ext uri="{FF2B5EF4-FFF2-40B4-BE49-F238E27FC236}">
                <a16:creationId xmlns:a16="http://schemas.microsoft.com/office/drawing/2014/main" id="{0E09C552-4406-493D-B8C0-6991CD2B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270450"/>
            <a:ext cx="754856" cy="6707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D8E25EC-0EF6-41F7-9BD9-67081F992541}"/>
              </a:ext>
            </a:extLst>
          </p:cNvPr>
          <p:cNvSpPr txBox="1"/>
          <p:nvPr/>
        </p:nvSpPr>
        <p:spPr>
          <a:xfrm>
            <a:off x="8852412" y="4077578"/>
            <a:ext cx="1446144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파일전송 승인 요청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사유 및 정책 적용 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algn="ctr" latinLnBrk="0">
              <a:lnSpc>
                <a:spcPts val="1200"/>
              </a:lnSpc>
              <a:spcBef>
                <a:spcPts val="600"/>
              </a:spcBef>
            </a:pPr>
            <a:endParaRPr lang="ko-KR" altLang="en-US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22B833-4248-48A5-977C-EAA167891F88}"/>
              </a:ext>
            </a:extLst>
          </p:cNvPr>
          <p:cNvSpPr txBox="1"/>
          <p:nvPr/>
        </p:nvSpPr>
        <p:spPr>
          <a:xfrm>
            <a:off x="7466496" y="4005772"/>
            <a:ext cx="1446144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승인자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파일 열람 후 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승인 또는 반려</a:t>
            </a:r>
          </a:p>
        </p:txBody>
      </p:sp>
      <p:cxnSp>
        <p:nvCxnSpPr>
          <p:cNvPr id="88" name="꺾인 연결선 8">
            <a:extLst>
              <a:ext uri="{FF2B5EF4-FFF2-40B4-BE49-F238E27FC236}">
                <a16:creationId xmlns:a16="http://schemas.microsoft.com/office/drawing/2014/main" id="{1739C4A6-58AD-4709-AA3E-5DBCDBDDE97C}"/>
              </a:ext>
            </a:extLst>
          </p:cNvPr>
          <p:cNvCxnSpPr>
            <a:stCxn id="60" idx="2"/>
            <a:endCxn id="71" idx="2"/>
          </p:cNvCxnSpPr>
          <p:nvPr/>
        </p:nvCxnSpPr>
        <p:spPr>
          <a:xfrm rot="16200000" flipH="1">
            <a:off x="5992783" y="1362641"/>
            <a:ext cx="311918" cy="8281312"/>
          </a:xfrm>
          <a:prstGeom prst="bentConnector3">
            <a:avLst>
              <a:gd name="adj1" fmla="val 173288"/>
            </a:avLst>
          </a:prstGeom>
          <a:ln w="38100">
            <a:solidFill>
              <a:schemeClr val="accent3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7" descr="C:\Users\왕화숙\Desktop\icon\icon03_-84.png">
            <a:extLst>
              <a:ext uri="{FF2B5EF4-FFF2-40B4-BE49-F238E27FC236}">
                <a16:creationId xmlns:a16="http://schemas.microsoft.com/office/drawing/2014/main" id="{B30F5D9D-61E9-45E4-AF85-899F8360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46629"/>
            <a:ext cx="754856" cy="6707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7" descr="C:\Users\왕화숙\Desktop\icon\icon03_-89.png">
            <a:extLst>
              <a:ext uri="{FF2B5EF4-FFF2-40B4-BE49-F238E27FC236}">
                <a16:creationId xmlns:a16="http://schemas.microsoft.com/office/drawing/2014/main" id="{F4952446-4551-4646-80BB-FFFE840A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669992"/>
            <a:ext cx="754856" cy="6707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9A2495F-C0C4-486B-8DF1-8EB0E60A9B55}"/>
              </a:ext>
            </a:extLst>
          </p:cNvPr>
          <p:cNvSpPr txBox="1"/>
          <p:nvPr/>
        </p:nvSpPr>
        <p:spPr>
          <a:xfrm>
            <a:off x="5159896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7849421-EB5E-4F76-A512-56D52AC80714}"/>
              </a:ext>
            </a:extLst>
          </p:cNvPr>
          <p:cNvSpPr txBox="1"/>
          <p:nvPr/>
        </p:nvSpPr>
        <p:spPr>
          <a:xfrm>
            <a:off x="2927648" y="55977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93" name="Oval 86">
            <a:extLst>
              <a:ext uri="{FF2B5EF4-FFF2-40B4-BE49-F238E27FC236}">
                <a16:creationId xmlns:a16="http://schemas.microsoft.com/office/drawing/2014/main" id="{1E4FB44F-07BC-4702-8267-153343A36583}"/>
              </a:ext>
            </a:extLst>
          </p:cNvPr>
          <p:cNvSpPr>
            <a:spLocks/>
          </p:cNvSpPr>
          <p:nvPr/>
        </p:nvSpPr>
        <p:spPr bwMode="auto">
          <a:xfrm>
            <a:off x="8646738" y="4101597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94" name="Oval 86">
            <a:extLst>
              <a:ext uri="{FF2B5EF4-FFF2-40B4-BE49-F238E27FC236}">
                <a16:creationId xmlns:a16="http://schemas.microsoft.com/office/drawing/2014/main" id="{1BD0507E-6C9F-4732-B1F3-49DFF1CC7CC7}"/>
              </a:ext>
            </a:extLst>
          </p:cNvPr>
          <p:cNvSpPr>
            <a:spLocks/>
          </p:cNvSpPr>
          <p:nvPr/>
        </p:nvSpPr>
        <p:spPr bwMode="auto">
          <a:xfrm>
            <a:off x="7321451" y="4035428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95" name="Oval 86">
            <a:extLst>
              <a:ext uri="{FF2B5EF4-FFF2-40B4-BE49-F238E27FC236}">
                <a16:creationId xmlns:a16="http://schemas.microsoft.com/office/drawing/2014/main" id="{FCC76C50-9E74-4E7A-8188-0BB5C32F1457}"/>
              </a:ext>
            </a:extLst>
          </p:cNvPr>
          <p:cNvSpPr>
            <a:spLocks/>
          </p:cNvSpPr>
          <p:nvPr/>
        </p:nvSpPr>
        <p:spPr bwMode="auto">
          <a:xfrm>
            <a:off x="2758756" y="3859451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5CBCDE-6EB3-44A6-B166-F9D93BEE33E2}"/>
              </a:ext>
            </a:extLst>
          </p:cNvPr>
          <p:cNvSpPr txBox="1"/>
          <p:nvPr/>
        </p:nvSpPr>
        <p:spPr>
          <a:xfrm>
            <a:off x="5306496" y="3994900"/>
            <a:ext cx="1520620" cy="476071"/>
          </a:xfrm>
          <a:prstGeom prst="wedgeEllipseCallout">
            <a:avLst>
              <a:gd name="adj1" fmla="val -43723"/>
              <a:gd name="adj2" fmla="val 10452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7" name="Oval 86">
            <a:extLst>
              <a:ext uri="{FF2B5EF4-FFF2-40B4-BE49-F238E27FC236}">
                <a16:creationId xmlns:a16="http://schemas.microsoft.com/office/drawing/2014/main" id="{C1F55D11-78B3-408A-8A19-D1117FA40F49}"/>
              </a:ext>
            </a:extLst>
          </p:cNvPr>
          <p:cNvSpPr>
            <a:spLocks/>
          </p:cNvSpPr>
          <p:nvPr/>
        </p:nvSpPr>
        <p:spPr bwMode="auto">
          <a:xfrm>
            <a:off x="5187630" y="4013759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C884360-90D3-4C5A-B55D-D82EF2E4B87E}"/>
              </a:ext>
            </a:extLst>
          </p:cNvPr>
          <p:cNvSpPr txBox="1"/>
          <p:nvPr/>
        </p:nvSpPr>
        <p:spPr>
          <a:xfrm>
            <a:off x="5468238" y="4005065"/>
            <a:ext cx="1446144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정책 및 감사기록 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정책 </a:t>
            </a:r>
            <a:r>
              <a:rPr lang="ko-KR" altLang="en-US" sz="9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필처</a:t>
            </a: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적용 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감사 기록 생성 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1A00E16-1568-41A6-872D-52FE0D38902F}"/>
              </a:ext>
            </a:extLst>
          </p:cNvPr>
          <p:cNvSpPr txBox="1"/>
          <p:nvPr/>
        </p:nvSpPr>
        <p:spPr>
          <a:xfrm>
            <a:off x="2920864" y="3946105"/>
            <a:ext cx="1446144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9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승인 완료 및 전송 완료 확인 후 다운로드 </a:t>
            </a:r>
            <a:endParaRPr lang="en-US" altLang="ko-KR" sz="9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00" name="모서리가 둥근 직사각형 3">
            <a:extLst>
              <a:ext uri="{FF2B5EF4-FFF2-40B4-BE49-F238E27FC236}">
                <a16:creationId xmlns:a16="http://schemas.microsoft.com/office/drawing/2014/main" id="{E36C8E02-E533-4DF6-BEA6-E31445134597}"/>
              </a:ext>
            </a:extLst>
          </p:cNvPr>
          <p:cNvSpPr/>
          <p:nvPr/>
        </p:nvSpPr>
        <p:spPr bwMode="auto">
          <a:xfrm>
            <a:off x="8759978" y="5750790"/>
            <a:ext cx="1327610" cy="518990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승인 조직 및</a:t>
            </a:r>
            <a:endParaRPr lang="en-US" altLang="ko-KR" sz="800" dirty="0"/>
          </a:p>
          <a:p>
            <a:pPr algn="ctr"/>
            <a:r>
              <a:rPr lang="ko-KR" altLang="en-US" sz="800" dirty="0"/>
              <a:t> 사용자 식별을 위한 </a:t>
            </a:r>
            <a:endParaRPr lang="en-US" altLang="ko-KR" sz="800" dirty="0"/>
          </a:p>
          <a:p>
            <a:pPr algn="ctr"/>
            <a:r>
              <a:rPr lang="ko-KR" altLang="en-US" sz="800" b="1" dirty="0"/>
              <a:t>조직</a:t>
            </a:r>
            <a:r>
              <a:rPr lang="en-US" altLang="ko-KR" sz="800" b="1" dirty="0"/>
              <a:t>/</a:t>
            </a:r>
            <a:r>
              <a:rPr lang="ko-KR" altLang="en-US" sz="800" b="1" dirty="0"/>
              <a:t>인사정보 연동 </a:t>
            </a:r>
          </a:p>
        </p:txBody>
      </p:sp>
      <p:sp>
        <p:nvSpPr>
          <p:cNvPr id="101" name="모서리가 둥근 직사각형 72">
            <a:extLst>
              <a:ext uri="{FF2B5EF4-FFF2-40B4-BE49-F238E27FC236}">
                <a16:creationId xmlns:a16="http://schemas.microsoft.com/office/drawing/2014/main" id="{2208F444-FBE9-45B6-9583-C38C94B6B338}"/>
              </a:ext>
            </a:extLst>
          </p:cNvPr>
          <p:cNvSpPr/>
          <p:nvPr/>
        </p:nvSpPr>
        <p:spPr bwMode="auto">
          <a:xfrm>
            <a:off x="7083698" y="5741796"/>
            <a:ext cx="1327610" cy="518990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DRM/DLP/AV</a:t>
            </a:r>
          </a:p>
          <a:p>
            <a:pPr algn="ctr"/>
            <a:r>
              <a:rPr lang="ko-KR" altLang="en-US" sz="800" b="1" dirty="0"/>
              <a:t>파일 필터 솔루션 연동 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C28DF2F-2F3A-4C84-9947-825C9B4C6478}"/>
              </a:ext>
            </a:extLst>
          </p:cNvPr>
          <p:cNvSpPr txBox="1"/>
          <p:nvPr/>
        </p:nvSpPr>
        <p:spPr>
          <a:xfrm>
            <a:off x="4067898" y="5208805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830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</a:t>
            </a:r>
            <a:r>
              <a:rPr kumimoji="1" lang="ko-KR" altLang="en-US" sz="1400" b="1" dirty="0" err="1"/>
              <a:t>자료전송</a:t>
            </a:r>
            <a:r>
              <a:rPr kumimoji="1" lang="ko-KR" altLang="en-US" sz="1400" b="1" dirty="0"/>
              <a:t> 편의 기능 </a:t>
            </a:r>
            <a:r>
              <a:rPr kumimoji="1" lang="en-US" altLang="ko-KR" sz="1400" b="1" dirty="0"/>
              <a:t>- </a:t>
            </a:r>
            <a:r>
              <a:rPr kumimoji="1" lang="ko-KR" altLang="en-US" sz="1400" b="1" dirty="0"/>
              <a:t>클립보드 전송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7DCF95AE-1A1C-451C-9A48-59861BD6C29F}"/>
              </a:ext>
            </a:extLst>
          </p:cNvPr>
          <p:cNvSpPr/>
          <p:nvPr/>
        </p:nvSpPr>
        <p:spPr bwMode="auto">
          <a:xfrm>
            <a:off x="1143000" y="2420888"/>
            <a:ext cx="9906000" cy="4032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5A0596-5C75-4089-9100-294F79A1225E}"/>
              </a:ext>
            </a:extLst>
          </p:cNvPr>
          <p:cNvSpPr txBox="1"/>
          <p:nvPr/>
        </p:nvSpPr>
        <p:spPr>
          <a:xfrm>
            <a:off x="1415480" y="1640260"/>
            <a:ext cx="302433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클립보드 전송 기능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사용자 편의성을 위한 간편 기능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EC9183E-4B16-4A07-AB46-479BB3F4D6C3}"/>
              </a:ext>
            </a:extLst>
          </p:cNvPr>
          <p:cNvSpPr txBox="1"/>
          <p:nvPr/>
        </p:nvSpPr>
        <p:spPr>
          <a:xfrm>
            <a:off x="4727848" y="1555716"/>
            <a:ext cx="61926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클립보드의 방향성 설정 기능 제공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수신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발신 설정 기능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클립보드 복사 및 붙여 넣기 전용 키 설정 기능으로 사용자 편의성 증대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클립보드로 사용 가능한 글자수 제한 및 이미지 사이즈 제한 기능 제공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Text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Image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만 클립보드로 전송 가능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파일은 사용 불가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FA66CBC2-734F-445A-BAAC-DD83BD617592}"/>
              </a:ext>
            </a:extLst>
          </p:cNvPr>
          <p:cNvCxnSpPr/>
          <p:nvPr/>
        </p:nvCxnSpPr>
        <p:spPr>
          <a:xfrm>
            <a:off x="1143000" y="645333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2458CDE7-A036-4EF4-903C-DA32383154F2}"/>
              </a:ext>
            </a:extLst>
          </p:cNvPr>
          <p:cNvCxnSpPr>
            <a:cxnSpLocks/>
          </p:cNvCxnSpPr>
          <p:nvPr/>
        </p:nvCxnSpPr>
        <p:spPr>
          <a:xfrm>
            <a:off x="4609711" y="1555716"/>
            <a:ext cx="0" cy="8651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B426EEC5-1B94-4EC6-A866-D0C66E241C7D}"/>
              </a:ext>
            </a:extLst>
          </p:cNvPr>
          <p:cNvCxnSpPr/>
          <p:nvPr/>
        </p:nvCxnSpPr>
        <p:spPr>
          <a:xfrm>
            <a:off x="1127448" y="2420888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B8E270A7-A87C-4EF7-8F0D-42E409E059A2}"/>
              </a:ext>
            </a:extLst>
          </p:cNvPr>
          <p:cNvCxnSpPr/>
          <p:nvPr/>
        </p:nvCxnSpPr>
        <p:spPr>
          <a:xfrm>
            <a:off x="3672954" y="5307875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8EC3334D-5135-4C66-9D4C-BC3A478C258C}"/>
              </a:ext>
            </a:extLst>
          </p:cNvPr>
          <p:cNvCxnSpPr/>
          <p:nvPr/>
        </p:nvCxnSpPr>
        <p:spPr>
          <a:xfrm>
            <a:off x="5177148" y="5320408"/>
            <a:ext cx="1890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2019FBF2-3015-4926-B4F2-8F6E8E8C6C4C}"/>
              </a:ext>
            </a:extLst>
          </p:cNvPr>
          <p:cNvCxnSpPr/>
          <p:nvPr/>
        </p:nvCxnSpPr>
        <p:spPr>
          <a:xfrm flipV="1">
            <a:off x="7201346" y="5307875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0">
            <a:extLst>
              <a:ext uri="{FF2B5EF4-FFF2-40B4-BE49-F238E27FC236}">
                <a16:creationId xmlns:a16="http://schemas.microsoft.com/office/drawing/2014/main" id="{CF8DF63B-0EF8-4BF0-95D9-6269A6D750C1}"/>
              </a:ext>
            </a:extLst>
          </p:cNvPr>
          <p:cNvSpPr>
            <a:spLocks noEditPoints="1"/>
          </p:cNvSpPr>
          <p:nvPr/>
        </p:nvSpPr>
        <p:spPr bwMode="black">
          <a:xfrm>
            <a:off x="5007906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:a16="http://schemas.microsoft.com/office/drawing/2014/main" id="{F9C51C99-C2CC-4077-9116-41378A98E1D0}"/>
              </a:ext>
            </a:extLst>
          </p:cNvPr>
          <p:cNvSpPr>
            <a:spLocks noEditPoints="1"/>
          </p:cNvSpPr>
          <p:nvPr/>
        </p:nvSpPr>
        <p:spPr bwMode="black">
          <a:xfrm>
            <a:off x="6888088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15" name="Rounded Rectangle 209">
            <a:extLst>
              <a:ext uri="{FF2B5EF4-FFF2-40B4-BE49-F238E27FC236}">
                <a16:creationId xmlns:a16="http://schemas.microsoft.com/office/drawing/2014/main" id="{3F979801-DF0C-4058-9B0D-892F1ACB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2708920"/>
            <a:ext cx="3024336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16" name="Picture 12">
            <a:extLst>
              <a:ext uri="{FF2B5EF4-FFF2-40B4-BE49-F238E27FC236}">
                <a16:creationId xmlns:a16="http://schemas.microsoft.com/office/drawing/2014/main" id="{77434A65-266E-4035-94C1-BC3D7DAE3A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008" y="494116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A0FC096F-E543-4548-B2D1-D36E63DFB8B4}"/>
              </a:ext>
            </a:extLst>
          </p:cNvPr>
          <p:cNvSpPr txBox="1"/>
          <p:nvPr/>
        </p:nvSpPr>
        <p:spPr>
          <a:xfrm>
            <a:off x="1559496" y="2780929"/>
            <a:ext cx="273630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118" name="Rounded Rectangle 209">
            <a:extLst>
              <a:ext uri="{FF2B5EF4-FFF2-40B4-BE49-F238E27FC236}">
                <a16:creationId xmlns:a16="http://schemas.microsoft.com/office/drawing/2014/main" id="{364B6C89-5945-4602-B621-6F78D258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2708921"/>
            <a:ext cx="3024336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19" name="Picture 12">
            <a:extLst>
              <a:ext uri="{FF2B5EF4-FFF2-40B4-BE49-F238E27FC236}">
                <a16:creationId xmlns:a16="http://schemas.microsoft.com/office/drawing/2014/main" id="{79204A04-8965-4307-ACA8-7DF696A4EE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3042" y="494116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A17E10D1-F832-4FCC-8611-4954F7F0B92B}"/>
              </a:ext>
            </a:extLst>
          </p:cNvPr>
          <p:cNvSpPr txBox="1"/>
          <p:nvPr/>
        </p:nvSpPr>
        <p:spPr>
          <a:xfrm>
            <a:off x="7872810" y="2780929"/>
            <a:ext cx="2759695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121" name="그림 120" descr="cb_logo_r.png">
            <a:extLst>
              <a:ext uri="{FF2B5EF4-FFF2-40B4-BE49-F238E27FC236}">
                <a16:creationId xmlns:a16="http://schemas.microsoft.com/office/drawing/2014/main" id="{8DF14674-2583-4528-868D-E51919552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820" y="5481079"/>
            <a:ext cx="316396" cy="100069"/>
          </a:xfrm>
          <a:prstGeom prst="rect">
            <a:avLst/>
          </a:prstGeom>
        </p:spPr>
      </p:pic>
      <p:pic>
        <p:nvPicPr>
          <p:cNvPr id="122" name="그림 121" descr="cb_logo_r.png">
            <a:extLst>
              <a:ext uri="{FF2B5EF4-FFF2-40B4-BE49-F238E27FC236}">
                <a16:creationId xmlns:a16="http://schemas.microsoft.com/office/drawing/2014/main" id="{3082A6F7-9AA2-4588-B7F4-2C5626B46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3154" y="5479646"/>
            <a:ext cx="316396" cy="100069"/>
          </a:xfrm>
          <a:prstGeom prst="rect">
            <a:avLst/>
          </a:prstGeom>
        </p:spPr>
      </p:pic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C16192D5-CB1F-46BB-9E2E-7AA5A9FB636A}"/>
              </a:ext>
            </a:extLst>
          </p:cNvPr>
          <p:cNvCxnSpPr/>
          <p:nvPr/>
        </p:nvCxnSpPr>
        <p:spPr>
          <a:xfrm>
            <a:off x="3342526" y="5156553"/>
            <a:ext cx="1601347" cy="127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75">
            <a:extLst>
              <a:ext uri="{FF2B5EF4-FFF2-40B4-BE49-F238E27FC236}">
                <a16:creationId xmlns:a16="http://schemas.microsoft.com/office/drawing/2014/main" id="{FDD1F795-6BFF-4349-B6AB-ADAD41DAC9EE}"/>
              </a:ext>
            </a:extLst>
          </p:cNvPr>
          <p:cNvSpPr/>
          <p:nvPr/>
        </p:nvSpPr>
        <p:spPr bwMode="auto">
          <a:xfrm>
            <a:off x="8976320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5" name="Oval 75">
            <a:extLst>
              <a:ext uri="{FF2B5EF4-FFF2-40B4-BE49-F238E27FC236}">
                <a16:creationId xmlns:a16="http://schemas.microsoft.com/office/drawing/2014/main" id="{F350742B-AECC-467C-80E5-729859D5D593}"/>
              </a:ext>
            </a:extLst>
          </p:cNvPr>
          <p:cNvSpPr/>
          <p:nvPr/>
        </p:nvSpPr>
        <p:spPr bwMode="auto">
          <a:xfrm>
            <a:off x="2622445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6" name="직선 연결선 125">
            <a:extLst>
              <a:ext uri="{FF2B5EF4-FFF2-40B4-BE49-F238E27FC236}">
                <a16:creationId xmlns:a16="http://schemas.microsoft.com/office/drawing/2014/main" id="{5BEDBB5A-B80C-4911-BB19-C1262A9833EF}"/>
              </a:ext>
            </a:extLst>
          </p:cNvPr>
          <p:cNvCxnSpPr/>
          <p:nvPr/>
        </p:nvCxnSpPr>
        <p:spPr>
          <a:xfrm>
            <a:off x="7320136" y="5157193"/>
            <a:ext cx="1584176" cy="63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7" descr="C:\Users\왕화숙\Desktop\icon\icon03_-84.png">
            <a:extLst>
              <a:ext uri="{FF2B5EF4-FFF2-40B4-BE49-F238E27FC236}">
                <a16:creationId xmlns:a16="http://schemas.microsoft.com/office/drawing/2014/main" id="{B7061902-8990-4695-AE24-DA9BF99D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774506"/>
            <a:ext cx="754856" cy="6707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7" descr="C:\Users\왕화숙\Desktop\icon\icon03_-89.png">
            <a:extLst>
              <a:ext uri="{FF2B5EF4-FFF2-40B4-BE49-F238E27FC236}">
                <a16:creationId xmlns:a16="http://schemas.microsoft.com/office/drawing/2014/main" id="{950018AC-8498-4773-AF58-EF9CA92A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16" y="4774506"/>
            <a:ext cx="754856" cy="6707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4ACBB960-5B05-4E5D-BC3B-3D59B37FCC98}"/>
              </a:ext>
            </a:extLst>
          </p:cNvPr>
          <p:cNvSpPr txBox="1"/>
          <p:nvPr/>
        </p:nvSpPr>
        <p:spPr>
          <a:xfrm>
            <a:off x="1587015" y="3753082"/>
            <a:ext cx="1949759" cy="476071"/>
          </a:xfrm>
          <a:prstGeom prst="wedgeEllipseCallout">
            <a:avLst>
              <a:gd name="adj1" fmla="val 20969"/>
              <a:gd name="adj2" fmla="val 67726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0B72E9C-4285-4E2D-8C5D-4E738CA501ED}"/>
              </a:ext>
            </a:extLst>
          </p:cNvPr>
          <p:cNvSpPr txBox="1"/>
          <p:nvPr/>
        </p:nvSpPr>
        <p:spPr>
          <a:xfrm>
            <a:off x="1570135" y="3774936"/>
            <a:ext cx="2028757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전송대상을 클립보드로 복사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(Ctrl-C) </a:t>
            </a:r>
          </a:p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전송 지정키 또는 메뉴 선택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ko-KR" altLang="en-US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75EE6B5-275A-4051-858D-1C0E0536B254}"/>
              </a:ext>
            </a:extLst>
          </p:cNvPr>
          <p:cNvSpPr txBox="1"/>
          <p:nvPr/>
        </p:nvSpPr>
        <p:spPr>
          <a:xfrm>
            <a:off x="8795222" y="3529091"/>
            <a:ext cx="1801278" cy="476071"/>
          </a:xfrm>
          <a:prstGeom prst="wedgeEllipseCallout">
            <a:avLst>
              <a:gd name="adj1" fmla="val -15294"/>
              <a:gd name="adj2" fmla="val 100156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750D2DB-2E88-40B8-A652-043AED751B1D}"/>
              </a:ext>
            </a:extLst>
          </p:cNvPr>
          <p:cNvSpPr txBox="1"/>
          <p:nvPr/>
        </p:nvSpPr>
        <p:spPr>
          <a:xfrm>
            <a:off x="8904312" y="3501008"/>
            <a:ext cx="1621258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지정된 키를 사용하여 내부망에 전달된 클립보드를 붙여 넣기 하여 사용 </a:t>
            </a:r>
          </a:p>
        </p:txBody>
      </p:sp>
      <p:sp>
        <p:nvSpPr>
          <p:cNvPr id="133" name="Trapezoid 46">
            <a:extLst>
              <a:ext uri="{FF2B5EF4-FFF2-40B4-BE49-F238E27FC236}">
                <a16:creationId xmlns:a16="http://schemas.microsoft.com/office/drawing/2014/main" id="{0D2EB37C-A592-42B2-AE5E-7AAA71FC6EDF}"/>
              </a:ext>
            </a:extLst>
          </p:cNvPr>
          <p:cNvSpPr/>
          <p:nvPr/>
        </p:nvSpPr>
        <p:spPr>
          <a:xfrm rot="9734135">
            <a:off x="7047018" y="3758668"/>
            <a:ext cx="1361676" cy="1444484"/>
          </a:xfrm>
          <a:prstGeom prst="trapezoid">
            <a:avLst>
              <a:gd name="adj" fmla="val 38910"/>
            </a:avLst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FFFFFF">
                  <a:alpha val="45000"/>
                </a:srgbClr>
              </a:gs>
            </a:gsLst>
            <a:lin ang="462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4" name="그림 73" descr="KB국민은행 - Windows Internet Explorer">
            <a:extLst>
              <a:ext uri="{FF2B5EF4-FFF2-40B4-BE49-F238E27FC236}">
                <a16:creationId xmlns:a16="http://schemas.microsoft.com/office/drawing/2014/main" id="{BAF920F4-55F3-414A-A4AF-C3E38ADAA24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8421" y="3242866"/>
            <a:ext cx="13414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5" name="Trapezoid 46">
            <a:extLst>
              <a:ext uri="{FF2B5EF4-FFF2-40B4-BE49-F238E27FC236}">
                <a16:creationId xmlns:a16="http://schemas.microsoft.com/office/drawing/2014/main" id="{E06681BC-C85A-4777-9A35-803072F5BB4F}"/>
              </a:ext>
            </a:extLst>
          </p:cNvPr>
          <p:cNvSpPr/>
          <p:nvPr/>
        </p:nvSpPr>
        <p:spPr>
          <a:xfrm rot="11865865" flipH="1">
            <a:off x="3614962" y="3827450"/>
            <a:ext cx="1361676" cy="1444484"/>
          </a:xfrm>
          <a:prstGeom prst="trapezoid">
            <a:avLst>
              <a:gd name="adj" fmla="val 38910"/>
            </a:avLst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FFFFFF">
                  <a:alpha val="45000"/>
                </a:srgbClr>
              </a:gs>
            </a:gsLst>
            <a:lin ang="462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6" name="그림 73" descr="KB국민은행 - Windows Internet Explorer">
            <a:extLst>
              <a:ext uri="{FF2B5EF4-FFF2-40B4-BE49-F238E27FC236}">
                <a16:creationId xmlns:a16="http://schemas.microsoft.com/office/drawing/2014/main" id="{B6B3F37C-4EFA-4D74-AEE0-9C5BE0B74D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8458" y="3395266"/>
            <a:ext cx="13414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DE4D8AFB-CCC2-43CA-B302-005352683197}"/>
              </a:ext>
            </a:extLst>
          </p:cNvPr>
          <p:cNvSpPr txBox="1"/>
          <p:nvPr/>
        </p:nvSpPr>
        <p:spPr>
          <a:xfrm>
            <a:off x="4727848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711A8DF-6261-4D9A-ACB7-B46B22027831}"/>
              </a:ext>
            </a:extLst>
          </p:cNvPr>
          <p:cNvSpPr txBox="1"/>
          <p:nvPr/>
        </p:nvSpPr>
        <p:spPr>
          <a:xfrm>
            <a:off x="6600056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03EACB5-AF8E-4311-9337-547F84861A0F}"/>
              </a:ext>
            </a:extLst>
          </p:cNvPr>
          <p:cNvSpPr txBox="1"/>
          <p:nvPr/>
        </p:nvSpPr>
        <p:spPr>
          <a:xfrm>
            <a:off x="5604444" y="5179025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682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</a:t>
            </a:r>
            <a:r>
              <a:rPr kumimoji="1" lang="ko-KR" altLang="en-US" sz="1400" b="1" dirty="0" err="1"/>
              <a:t>자료전송</a:t>
            </a:r>
            <a:r>
              <a:rPr kumimoji="1" lang="ko-KR" altLang="en-US" sz="1400" b="1" dirty="0"/>
              <a:t> 편의 기능 </a:t>
            </a:r>
            <a:r>
              <a:rPr kumimoji="1" lang="en-US" altLang="ko-KR" sz="1400" b="1" dirty="0"/>
              <a:t>- URL Redirection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436BD54-451C-4EC7-9289-7860C909EFC8}"/>
              </a:ext>
            </a:extLst>
          </p:cNvPr>
          <p:cNvSpPr/>
          <p:nvPr/>
        </p:nvSpPr>
        <p:spPr bwMode="auto">
          <a:xfrm>
            <a:off x="1143000" y="2546410"/>
            <a:ext cx="9906000" cy="38379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B8E239-2DDA-43D9-AA64-06028590B3E6}"/>
              </a:ext>
            </a:extLst>
          </p:cNvPr>
          <p:cNvSpPr txBox="1"/>
          <p:nvPr/>
        </p:nvSpPr>
        <p:spPr>
          <a:xfrm>
            <a:off x="1415480" y="1530747"/>
            <a:ext cx="302433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사용자의 편의성을 증대 시키는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Web Link Redirect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기능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71450" indent="-171450" latinLnBrk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관리자에 의해 설정된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URL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만 전달 가능한 보안성 구조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4FCDF0-F6A0-40BC-B6EF-F90627F4E0B2}"/>
              </a:ext>
            </a:extLst>
          </p:cNvPr>
          <p:cNvSpPr txBox="1"/>
          <p:nvPr/>
        </p:nvSpPr>
        <p:spPr>
          <a:xfrm>
            <a:off x="4727848" y="1572144"/>
            <a:ext cx="61926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내부망에서 특정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URL Link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등이 첨부된 파일에서 해당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Link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클릭 할 경우 내부망 브라우져에서 접속이 안 되는 업무상 불편함 존재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등록된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URL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을 내부망 브라우져나 파일 내의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Link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클릭 시 자동으로 해당 사용자의 외부망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Link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전달하여 외부망 브라우저에서 즉시 실행하여 해당 페이지를 자동으로 표출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33587693-D80E-44E5-B900-0F23307B0E56}"/>
              </a:ext>
            </a:extLst>
          </p:cNvPr>
          <p:cNvCxnSpPr/>
          <p:nvPr/>
        </p:nvCxnSpPr>
        <p:spPr>
          <a:xfrm>
            <a:off x="1143000" y="645333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B0F2E67-3467-40FB-A3CB-F227D9B14A39}"/>
              </a:ext>
            </a:extLst>
          </p:cNvPr>
          <p:cNvCxnSpPr>
            <a:cxnSpLocks/>
          </p:cNvCxnSpPr>
          <p:nvPr/>
        </p:nvCxnSpPr>
        <p:spPr>
          <a:xfrm>
            <a:off x="4609711" y="1572144"/>
            <a:ext cx="0" cy="9742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B402EC7-6B13-4773-8768-3247AB745F63}"/>
              </a:ext>
            </a:extLst>
          </p:cNvPr>
          <p:cNvCxnSpPr/>
          <p:nvPr/>
        </p:nvCxnSpPr>
        <p:spPr>
          <a:xfrm>
            <a:off x="5177148" y="5320408"/>
            <a:ext cx="1890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10E74980-81E7-4870-B7E7-411374EDBD8D}"/>
              </a:ext>
            </a:extLst>
          </p:cNvPr>
          <p:cNvCxnSpPr/>
          <p:nvPr/>
        </p:nvCxnSpPr>
        <p:spPr>
          <a:xfrm flipV="1">
            <a:off x="7201346" y="5307875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209">
            <a:extLst>
              <a:ext uri="{FF2B5EF4-FFF2-40B4-BE49-F238E27FC236}">
                <a16:creationId xmlns:a16="http://schemas.microsoft.com/office/drawing/2014/main" id="{52039D19-A94A-43F1-AF87-A5E87F3F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2708920"/>
            <a:ext cx="3024336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ACBF0D-E26F-49D6-AD28-827F804532CC}"/>
              </a:ext>
            </a:extLst>
          </p:cNvPr>
          <p:cNvSpPr txBox="1"/>
          <p:nvPr/>
        </p:nvSpPr>
        <p:spPr>
          <a:xfrm>
            <a:off x="1559496" y="2780929"/>
            <a:ext cx="273630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50" name="Rounded Rectangle 209">
            <a:extLst>
              <a:ext uri="{FF2B5EF4-FFF2-40B4-BE49-F238E27FC236}">
                <a16:creationId xmlns:a16="http://schemas.microsoft.com/office/drawing/2014/main" id="{377214C1-362F-4F2C-BBA9-F9BF9F9F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2708921"/>
            <a:ext cx="3024336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476E1C-417E-46AD-81D9-E19E771FF4DE}"/>
              </a:ext>
            </a:extLst>
          </p:cNvPr>
          <p:cNvSpPr txBox="1"/>
          <p:nvPr/>
        </p:nvSpPr>
        <p:spPr>
          <a:xfrm>
            <a:off x="7872810" y="2780929"/>
            <a:ext cx="2759695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DD44C2E3-F7FD-4E92-AB09-AD93BB4B48DB}"/>
              </a:ext>
            </a:extLst>
          </p:cNvPr>
          <p:cNvCxnSpPr/>
          <p:nvPr/>
        </p:nvCxnSpPr>
        <p:spPr>
          <a:xfrm>
            <a:off x="3342526" y="5156553"/>
            <a:ext cx="1529339" cy="127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9421E0F8-EC71-4ACE-9385-20CD53B13036}"/>
              </a:ext>
            </a:extLst>
          </p:cNvPr>
          <p:cNvCxnSpPr/>
          <p:nvPr/>
        </p:nvCxnSpPr>
        <p:spPr>
          <a:xfrm>
            <a:off x="7320136" y="5157193"/>
            <a:ext cx="1656184" cy="63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5876B20-14EC-41E5-BDB1-4B1E0F3BA3C0}"/>
              </a:ext>
            </a:extLst>
          </p:cNvPr>
          <p:cNvSpPr txBox="1"/>
          <p:nvPr/>
        </p:nvSpPr>
        <p:spPr>
          <a:xfrm>
            <a:off x="9589616" y="4161310"/>
            <a:ext cx="1112214" cy="476071"/>
          </a:xfrm>
          <a:prstGeom prst="wedgeEllipseCallout">
            <a:avLst>
              <a:gd name="adj1" fmla="val -8376"/>
              <a:gd name="adj2" fmla="val 100486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A59078-12A1-4933-ABBA-A8E4A50430B7}"/>
              </a:ext>
            </a:extLst>
          </p:cNvPr>
          <p:cNvSpPr txBox="1"/>
          <p:nvPr/>
        </p:nvSpPr>
        <p:spPr>
          <a:xfrm>
            <a:off x="7992516" y="3140968"/>
            <a:ext cx="2711996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내부망에서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미리 허용된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 whitelist ) </a:t>
            </a:r>
          </a:p>
          <a:p>
            <a:pPr latinLnBrk="0">
              <a:lnSpc>
                <a:spcPts val="1200"/>
              </a:lnSpc>
              <a:spcBef>
                <a:spcPts val="600"/>
              </a:spcBef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URL Link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클릭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5C5C7F9F-2152-4F6C-AB40-4659ABB194E0}"/>
              </a:ext>
            </a:extLst>
          </p:cNvPr>
          <p:cNvCxnSpPr/>
          <p:nvPr/>
        </p:nvCxnSpPr>
        <p:spPr>
          <a:xfrm flipV="1">
            <a:off x="2949389" y="3777598"/>
            <a:ext cx="0" cy="152361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1A918E9-35F8-4879-8FC7-24676B4A98BD}"/>
              </a:ext>
            </a:extLst>
          </p:cNvPr>
          <p:cNvCxnSpPr/>
          <p:nvPr/>
        </p:nvCxnSpPr>
        <p:spPr>
          <a:xfrm flipV="1">
            <a:off x="3215680" y="5307876"/>
            <a:ext cx="1800200" cy="1253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8">
            <a:extLst>
              <a:ext uri="{FF2B5EF4-FFF2-40B4-BE49-F238E27FC236}">
                <a16:creationId xmlns:a16="http://schemas.microsoft.com/office/drawing/2014/main" id="{FAF981F6-E3C9-4042-8E6D-8354076C2C02}"/>
              </a:ext>
            </a:extLst>
          </p:cNvPr>
          <p:cNvSpPr>
            <a:spLocks/>
          </p:cNvSpPr>
          <p:nvPr/>
        </p:nvSpPr>
        <p:spPr bwMode="auto">
          <a:xfrm>
            <a:off x="2495601" y="4940400"/>
            <a:ext cx="828353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F7FD3441-159F-427E-A8F2-5C08005F8B7B}"/>
              </a:ext>
            </a:extLst>
          </p:cNvPr>
          <p:cNvSpPr>
            <a:spLocks noEditPoints="1"/>
          </p:cNvSpPr>
          <p:nvPr/>
        </p:nvSpPr>
        <p:spPr bwMode="black">
          <a:xfrm>
            <a:off x="5007906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60" name="그림 59" descr="cb_logo_r.png">
            <a:extLst>
              <a:ext uri="{FF2B5EF4-FFF2-40B4-BE49-F238E27FC236}">
                <a16:creationId xmlns:a16="http://schemas.microsoft.com/office/drawing/2014/main" id="{85AD45D0-13B2-414F-8FCD-54BDF93C9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820" y="5481079"/>
            <a:ext cx="316396" cy="100069"/>
          </a:xfrm>
          <a:prstGeom prst="rect">
            <a:avLst/>
          </a:prstGeom>
        </p:spPr>
      </p:pic>
      <p:sp>
        <p:nvSpPr>
          <p:cNvPr id="61" name="Freeform 45">
            <a:extLst>
              <a:ext uri="{FF2B5EF4-FFF2-40B4-BE49-F238E27FC236}">
                <a16:creationId xmlns:a16="http://schemas.microsoft.com/office/drawing/2014/main" id="{165F1451-B005-40CF-8727-08A9E28092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77882" y="3266752"/>
            <a:ext cx="533400" cy="522288"/>
          </a:xfrm>
          <a:custGeom>
            <a:avLst/>
            <a:gdLst>
              <a:gd name="T0" fmla="*/ 1359 w 1716"/>
              <a:gd name="T1" fmla="*/ 162 h 1692"/>
              <a:gd name="T2" fmla="*/ 1068 w 1716"/>
              <a:gd name="T3" fmla="*/ 28 h 1692"/>
              <a:gd name="T4" fmla="*/ 225 w 1716"/>
              <a:gd name="T5" fmla="*/ 286 h 1692"/>
              <a:gd name="T6" fmla="*/ 48 w 1716"/>
              <a:gd name="T7" fmla="*/ 601 h 1692"/>
              <a:gd name="T8" fmla="*/ 357 w 1716"/>
              <a:gd name="T9" fmla="*/ 1527 h 1692"/>
              <a:gd name="T10" fmla="*/ 613 w 1716"/>
              <a:gd name="T11" fmla="*/ 1654 h 1692"/>
              <a:gd name="T12" fmla="*/ 1264 w 1716"/>
              <a:gd name="T13" fmla="*/ 1589 h 1692"/>
              <a:gd name="T14" fmla="*/ 1684 w 1716"/>
              <a:gd name="T15" fmla="*/ 1050 h 1692"/>
              <a:gd name="T16" fmla="*/ 1548 w 1716"/>
              <a:gd name="T17" fmla="*/ 470 h 1692"/>
              <a:gd name="T18" fmla="*/ 1489 w 1716"/>
              <a:gd name="T19" fmla="*/ 374 h 1692"/>
              <a:gd name="T20" fmla="*/ 1225 w 1716"/>
              <a:gd name="T21" fmla="*/ 657 h 1692"/>
              <a:gd name="T22" fmla="*/ 1454 w 1716"/>
              <a:gd name="T23" fmla="*/ 857 h 1692"/>
              <a:gd name="T24" fmla="*/ 901 w 1716"/>
              <a:gd name="T25" fmla="*/ 270 h 1692"/>
              <a:gd name="T26" fmla="*/ 776 w 1716"/>
              <a:gd name="T27" fmla="*/ 483 h 1692"/>
              <a:gd name="T28" fmla="*/ 500 w 1716"/>
              <a:gd name="T29" fmla="*/ 732 h 1692"/>
              <a:gd name="T30" fmla="*/ 585 w 1716"/>
              <a:gd name="T31" fmla="*/ 360 h 1692"/>
              <a:gd name="T32" fmla="*/ 884 w 1716"/>
              <a:gd name="T33" fmla="*/ 632 h 1692"/>
              <a:gd name="T34" fmla="*/ 961 w 1716"/>
              <a:gd name="T35" fmla="*/ 655 h 1692"/>
              <a:gd name="T36" fmla="*/ 876 w 1716"/>
              <a:gd name="T37" fmla="*/ 932 h 1692"/>
              <a:gd name="T38" fmla="*/ 1321 w 1716"/>
              <a:gd name="T39" fmla="*/ 524 h 1692"/>
              <a:gd name="T40" fmla="*/ 1151 w 1716"/>
              <a:gd name="T41" fmla="*/ 346 h 1692"/>
              <a:gd name="T42" fmla="*/ 1375 w 1716"/>
              <a:gd name="T43" fmla="*/ 449 h 1692"/>
              <a:gd name="T44" fmla="*/ 1326 w 1716"/>
              <a:gd name="T45" fmla="*/ 247 h 1692"/>
              <a:gd name="T46" fmla="*/ 1326 w 1716"/>
              <a:gd name="T47" fmla="*/ 247 h 1692"/>
              <a:gd name="T48" fmla="*/ 1123 w 1716"/>
              <a:gd name="T49" fmla="*/ 129 h 1692"/>
              <a:gd name="T50" fmla="*/ 1058 w 1716"/>
              <a:gd name="T51" fmla="*/ 337 h 1692"/>
              <a:gd name="T52" fmla="*/ 968 w 1716"/>
              <a:gd name="T53" fmla="*/ 90 h 1692"/>
              <a:gd name="T54" fmla="*/ 811 w 1716"/>
              <a:gd name="T55" fmla="*/ 90 h 1692"/>
              <a:gd name="T56" fmla="*/ 736 w 1716"/>
              <a:gd name="T57" fmla="*/ 124 h 1692"/>
              <a:gd name="T58" fmla="*/ 659 w 1716"/>
              <a:gd name="T59" fmla="*/ 215 h 1692"/>
              <a:gd name="T60" fmla="*/ 655 w 1716"/>
              <a:gd name="T61" fmla="*/ 226 h 1692"/>
              <a:gd name="T62" fmla="*/ 576 w 1716"/>
              <a:gd name="T63" fmla="*/ 137 h 1692"/>
              <a:gd name="T64" fmla="*/ 352 w 1716"/>
              <a:gd name="T65" fmla="*/ 333 h 1692"/>
              <a:gd name="T66" fmla="*/ 571 w 1716"/>
              <a:gd name="T67" fmla="*/ 234 h 1692"/>
              <a:gd name="T68" fmla="*/ 342 w 1716"/>
              <a:gd name="T69" fmla="*/ 383 h 1692"/>
              <a:gd name="T70" fmla="*/ 133 w 1716"/>
              <a:gd name="T71" fmla="*/ 597 h 1692"/>
              <a:gd name="T72" fmla="*/ 111 w 1716"/>
              <a:gd name="T73" fmla="*/ 763 h 1692"/>
              <a:gd name="T74" fmla="*/ 120 w 1716"/>
              <a:gd name="T75" fmla="*/ 1017 h 1692"/>
              <a:gd name="T76" fmla="*/ 355 w 1716"/>
              <a:gd name="T77" fmla="*/ 1078 h 1692"/>
              <a:gd name="T78" fmla="*/ 149 w 1716"/>
              <a:gd name="T79" fmla="*/ 895 h 1692"/>
              <a:gd name="T80" fmla="*/ 462 w 1716"/>
              <a:gd name="T81" fmla="*/ 806 h 1692"/>
              <a:gd name="T82" fmla="*/ 365 w 1716"/>
              <a:gd name="T83" fmla="*/ 1430 h 1692"/>
              <a:gd name="T84" fmla="*/ 599 w 1716"/>
              <a:gd name="T85" fmla="*/ 1564 h 1692"/>
              <a:gd name="T86" fmla="*/ 526 w 1716"/>
              <a:gd name="T87" fmla="*/ 858 h 1692"/>
              <a:gd name="T88" fmla="*/ 947 w 1716"/>
              <a:gd name="T89" fmla="*/ 1605 h 1692"/>
              <a:gd name="T90" fmla="*/ 947 w 1716"/>
              <a:gd name="T91" fmla="*/ 1605 h 1692"/>
              <a:gd name="T92" fmla="*/ 1074 w 1716"/>
              <a:gd name="T93" fmla="*/ 1293 h 1692"/>
              <a:gd name="T94" fmla="*/ 1373 w 1716"/>
              <a:gd name="T95" fmla="*/ 1415 h 1692"/>
              <a:gd name="T96" fmla="*/ 1381 w 1716"/>
              <a:gd name="T97" fmla="*/ 1396 h 1692"/>
              <a:gd name="T98" fmla="*/ 1268 w 1716"/>
              <a:gd name="T99" fmla="*/ 1352 h 1692"/>
              <a:gd name="T100" fmla="*/ 1215 w 1716"/>
              <a:gd name="T101" fmla="*/ 1033 h 1692"/>
              <a:gd name="T102" fmla="*/ 1463 w 1716"/>
              <a:gd name="T103" fmla="*/ 613 h 1692"/>
              <a:gd name="T104" fmla="*/ 1579 w 1716"/>
              <a:gd name="T105" fmla="*/ 655 h 1692"/>
              <a:gd name="T106" fmla="*/ 1522 w 1716"/>
              <a:gd name="T107" fmla="*/ 789 h 1692"/>
              <a:gd name="T108" fmla="*/ 1595 w 1716"/>
              <a:gd name="T109" fmla="*/ 1069 h 1692"/>
              <a:gd name="T110" fmla="*/ 1541 w 1716"/>
              <a:gd name="T111" fmla="*/ 89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6" h="1692">
                <a:moveTo>
                  <a:pt x="1657" y="556"/>
                </a:moveTo>
                <a:cubicBezTo>
                  <a:pt x="1605" y="414"/>
                  <a:pt x="1514" y="287"/>
                  <a:pt x="1395" y="190"/>
                </a:cubicBezTo>
                <a:cubicBezTo>
                  <a:pt x="1389" y="187"/>
                  <a:pt x="1385" y="183"/>
                  <a:pt x="1380" y="179"/>
                </a:cubicBezTo>
                <a:cubicBezTo>
                  <a:pt x="1373" y="174"/>
                  <a:pt x="1366" y="168"/>
                  <a:pt x="1359" y="162"/>
                </a:cubicBezTo>
                <a:cubicBezTo>
                  <a:pt x="1295" y="117"/>
                  <a:pt x="1224" y="79"/>
                  <a:pt x="1146" y="52"/>
                </a:cubicBezTo>
                <a:cubicBezTo>
                  <a:pt x="1143" y="51"/>
                  <a:pt x="1140" y="50"/>
                  <a:pt x="1137" y="49"/>
                </a:cubicBezTo>
                <a:cubicBezTo>
                  <a:pt x="1127" y="45"/>
                  <a:pt x="1116" y="42"/>
                  <a:pt x="1106" y="38"/>
                </a:cubicBezTo>
                <a:cubicBezTo>
                  <a:pt x="1094" y="35"/>
                  <a:pt x="1082" y="31"/>
                  <a:pt x="1068" y="28"/>
                </a:cubicBezTo>
                <a:cubicBezTo>
                  <a:pt x="989" y="8"/>
                  <a:pt x="908" y="0"/>
                  <a:pt x="829" y="3"/>
                </a:cubicBezTo>
                <a:cubicBezTo>
                  <a:pt x="820" y="3"/>
                  <a:pt x="811" y="4"/>
                  <a:pt x="802" y="4"/>
                </a:cubicBezTo>
                <a:cubicBezTo>
                  <a:pt x="642" y="15"/>
                  <a:pt x="488" y="71"/>
                  <a:pt x="361" y="163"/>
                </a:cubicBezTo>
                <a:cubicBezTo>
                  <a:pt x="311" y="199"/>
                  <a:pt x="265" y="241"/>
                  <a:pt x="225" y="286"/>
                </a:cubicBezTo>
                <a:cubicBezTo>
                  <a:pt x="184" y="332"/>
                  <a:pt x="148" y="383"/>
                  <a:pt x="117" y="438"/>
                </a:cubicBezTo>
                <a:cubicBezTo>
                  <a:pt x="95" y="477"/>
                  <a:pt x="75" y="520"/>
                  <a:pt x="60" y="565"/>
                </a:cubicBezTo>
                <a:cubicBezTo>
                  <a:pt x="59" y="567"/>
                  <a:pt x="58" y="569"/>
                  <a:pt x="57" y="572"/>
                </a:cubicBezTo>
                <a:cubicBezTo>
                  <a:pt x="54" y="581"/>
                  <a:pt x="51" y="591"/>
                  <a:pt x="48" y="601"/>
                </a:cubicBezTo>
                <a:cubicBezTo>
                  <a:pt x="2" y="750"/>
                  <a:pt x="0" y="902"/>
                  <a:pt x="34" y="1044"/>
                </a:cubicBezTo>
                <a:cubicBezTo>
                  <a:pt x="52" y="1113"/>
                  <a:pt x="77" y="1180"/>
                  <a:pt x="111" y="1243"/>
                </a:cubicBezTo>
                <a:cubicBezTo>
                  <a:pt x="154" y="1325"/>
                  <a:pt x="212" y="1400"/>
                  <a:pt x="281" y="1464"/>
                </a:cubicBezTo>
                <a:cubicBezTo>
                  <a:pt x="305" y="1486"/>
                  <a:pt x="331" y="1507"/>
                  <a:pt x="357" y="1527"/>
                </a:cubicBezTo>
                <a:cubicBezTo>
                  <a:pt x="423" y="1574"/>
                  <a:pt x="496" y="1613"/>
                  <a:pt x="575" y="1641"/>
                </a:cubicBezTo>
                <a:cubicBezTo>
                  <a:pt x="578" y="1642"/>
                  <a:pt x="580" y="1643"/>
                  <a:pt x="584" y="1644"/>
                </a:cubicBezTo>
                <a:cubicBezTo>
                  <a:pt x="593" y="1647"/>
                  <a:pt x="603" y="1651"/>
                  <a:pt x="612" y="1653"/>
                </a:cubicBezTo>
                <a:cubicBezTo>
                  <a:pt x="613" y="1654"/>
                  <a:pt x="613" y="1654"/>
                  <a:pt x="613" y="1654"/>
                </a:cubicBezTo>
                <a:cubicBezTo>
                  <a:pt x="626" y="1658"/>
                  <a:pt x="640" y="1661"/>
                  <a:pt x="652" y="1664"/>
                </a:cubicBezTo>
                <a:cubicBezTo>
                  <a:pt x="735" y="1685"/>
                  <a:pt x="818" y="1692"/>
                  <a:pt x="899" y="1689"/>
                </a:cubicBezTo>
                <a:cubicBezTo>
                  <a:pt x="932" y="1687"/>
                  <a:pt x="965" y="1684"/>
                  <a:pt x="998" y="1679"/>
                </a:cubicBezTo>
                <a:cubicBezTo>
                  <a:pt x="1091" y="1664"/>
                  <a:pt x="1181" y="1632"/>
                  <a:pt x="1264" y="1589"/>
                </a:cubicBezTo>
                <a:cubicBezTo>
                  <a:pt x="1327" y="1555"/>
                  <a:pt x="1385" y="1513"/>
                  <a:pt x="1439" y="1464"/>
                </a:cubicBezTo>
                <a:cubicBezTo>
                  <a:pt x="1538" y="1373"/>
                  <a:pt x="1616" y="1257"/>
                  <a:pt x="1664" y="1120"/>
                </a:cubicBezTo>
                <a:cubicBezTo>
                  <a:pt x="1667" y="1111"/>
                  <a:pt x="1670" y="1101"/>
                  <a:pt x="1673" y="1091"/>
                </a:cubicBezTo>
                <a:cubicBezTo>
                  <a:pt x="1677" y="1078"/>
                  <a:pt x="1681" y="1064"/>
                  <a:pt x="1684" y="1050"/>
                </a:cubicBezTo>
                <a:cubicBezTo>
                  <a:pt x="1696" y="1001"/>
                  <a:pt x="1704" y="951"/>
                  <a:pt x="1707" y="901"/>
                </a:cubicBezTo>
                <a:cubicBezTo>
                  <a:pt x="1716" y="782"/>
                  <a:pt x="1697" y="664"/>
                  <a:pt x="1657" y="556"/>
                </a:cubicBezTo>
                <a:close/>
                <a:moveTo>
                  <a:pt x="1489" y="374"/>
                </a:moveTo>
                <a:cubicBezTo>
                  <a:pt x="1513" y="405"/>
                  <a:pt x="1533" y="438"/>
                  <a:pt x="1548" y="470"/>
                </a:cubicBezTo>
                <a:cubicBezTo>
                  <a:pt x="1530" y="450"/>
                  <a:pt x="1511" y="430"/>
                  <a:pt x="1492" y="411"/>
                </a:cubicBezTo>
                <a:cubicBezTo>
                  <a:pt x="1484" y="399"/>
                  <a:pt x="1474" y="387"/>
                  <a:pt x="1465" y="376"/>
                </a:cubicBezTo>
                <a:cubicBezTo>
                  <a:pt x="1464" y="364"/>
                  <a:pt x="1462" y="351"/>
                  <a:pt x="1460" y="339"/>
                </a:cubicBezTo>
                <a:cubicBezTo>
                  <a:pt x="1470" y="350"/>
                  <a:pt x="1480" y="362"/>
                  <a:pt x="1489" y="374"/>
                </a:cubicBezTo>
                <a:close/>
                <a:moveTo>
                  <a:pt x="1454" y="857"/>
                </a:moveTo>
                <a:cubicBezTo>
                  <a:pt x="1412" y="890"/>
                  <a:pt x="1360" y="915"/>
                  <a:pt x="1299" y="933"/>
                </a:cubicBezTo>
                <a:cubicBezTo>
                  <a:pt x="1276" y="941"/>
                  <a:pt x="1250" y="946"/>
                  <a:pt x="1225" y="951"/>
                </a:cubicBezTo>
                <a:cubicBezTo>
                  <a:pt x="1234" y="849"/>
                  <a:pt x="1234" y="751"/>
                  <a:pt x="1225" y="657"/>
                </a:cubicBezTo>
                <a:cubicBezTo>
                  <a:pt x="1232" y="656"/>
                  <a:pt x="1239" y="654"/>
                  <a:pt x="1245" y="652"/>
                </a:cubicBezTo>
                <a:cubicBezTo>
                  <a:pt x="1289" y="639"/>
                  <a:pt x="1329" y="620"/>
                  <a:pt x="1363" y="593"/>
                </a:cubicBezTo>
                <a:cubicBezTo>
                  <a:pt x="1373" y="610"/>
                  <a:pt x="1381" y="629"/>
                  <a:pt x="1389" y="647"/>
                </a:cubicBezTo>
                <a:cubicBezTo>
                  <a:pt x="1420" y="713"/>
                  <a:pt x="1442" y="784"/>
                  <a:pt x="1454" y="857"/>
                </a:cubicBezTo>
                <a:close/>
                <a:moveTo>
                  <a:pt x="717" y="429"/>
                </a:moveTo>
                <a:cubicBezTo>
                  <a:pt x="712" y="423"/>
                  <a:pt x="707" y="416"/>
                  <a:pt x="703" y="411"/>
                </a:cubicBezTo>
                <a:cubicBezTo>
                  <a:pt x="682" y="383"/>
                  <a:pt x="666" y="353"/>
                  <a:pt x="658" y="325"/>
                </a:cubicBezTo>
                <a:cubicBezTo>
                  <a:pt x="736" y="293"/>
                  <a:pt x="818" y="275"/>
                  <a:pt x="901" y="270"/>
                </a:cubicBezTo>
                <a:cubicBezTo>
                  <a:pt x="837" y="313"/>
                  <a:pt x="776" y="366"/>
                  <a:pt x="717" y="429"/>
                </a:cubicBezTo>
                <a:close/>
                <a:moveTo>
                  <a:pt x="981" y="315"/>
                </a:moveTo>
                <a:cubicBezTo>
                  <a:pt x="908" y="556"/>
                  <a:pt x="908" y="556"/>
                  <a:pt x="908" y="556"/>
                </a:cubicBezTo>
                <a:cubicBezTo>
                  <a:pt x="858" y="536"/>
                  <a:pt x="814" y="512"/>
                  <a:pt x="776" y="483"/>
                </a:cubicBezTo>
                <a:cubicBezTo>
                  <a:pt x="801" y="456"/>
                  <a:pt x="827" y="432"/>
                  <a:pt x="853" y="409"/>
                </a:cubicBezTo>
                <a:cubicBezTo>
                  <a:pt x="894" y="372"/>
                  <a:pt x="937" y="340"/>
                  <a:pt x="981" y="315"/>
                </a:cubicBezTo>
                <a:close/>
                <a:moveTo>
                  <a:pt x="664" y="488"/>
                </a:moveTo>
                <a:cubicBezTo>
                  <a:pt x="604" y="561"/>
                  <a:pt x="550" y="643"/>
                  <a:pt x="500" y="732"/>
                </a:cubicBezTo>
                <a:cubicBezTo>
                  <a:pt x="475" y="709"/>
                  <a:pt x="453" y="685"/>
                  <a:pt x="433" y="659"/>
                </a:cubicBezTo>
                <a:cubicBezTo>
                  <a:pt x="400" y="617"/>
                  <a:pt x="376" y="573"/>
                  <a:pt x="361" y="528"/>
                </a:cubicBezTo>
                <a:cubicBezTo>
                  <a:pt x="420" y="466"/>
                  <a:pt x="487" y="413"/>
                  <a:pt x="560" y="372"/>
                </a:cubicBezTo>
                <a:cubicBezTo>
                  <a:pt x="568" y="368"/>
                  <a:pt x="576" y="364"/>
                  <a:pt x="585" y="360"/>
                </a:cubicBezTo>
                <a:cubicBezTo>
                  <a:pt x="596" y="394"/>
                  <a:pt x="615" y="429"/>
                  <a:pt x="639" y="460"/>
                </a:cubicBezTo>
                <a:cubicBezTo>
                  <a:pt x="647" y="470"/>
                  <a:pt x="655" y="479"/>
                  <a:pt x="664" y="488"/>
                </a:cubicBezTo>
                <a:close/>
                <a:moveTo>
                  <a:pt x="724" y="543"/>
                </a:moveTo>
                <a:cubicBezTo>
                  <a:pt x="769" y="579"/>
                  <a:pt x="823" y="609"/>
                  <a:pt x="884" y="632"/>
                </a:cubicBezTo>
                <a:cubicBezTo>
                  <a:pt x="799" y="909"/>
                  <a:pt x="799" y="909"/>
                  <a:pt x="799" y="909"/>
                </a:cubicBezTo>
                <a:cubicBezTo>
                  <a:pt x="709" y="879"/>
                  <a:pt x="630" y="835"/>
                  <a:pt x="563" y="785"/>
                </a:cubicBezTo>
                <a:cubicBezTo>
                  <a:pt x="611" y="696"/>
                  <a:pt x="665" y="614"/>
                  <a:pt x="724" y="543"/>
                </a:cubicBezTo>
                <a:close/>
                <a:moveTo>
                  <a:pt x="961" y="655"/>
                </a:moveTo>
                <a:cubicBezTo>
                  <a:pt x="1024" y="670"/>
                  <a:pt x="1087" y="674"/>
                  <a:pt x="1145" y="670"/>
                </a:cubicBezTo>
                <a:cubicBezTo>
                  <a:pt x="1146" y="679"/>
                  <a:pt x="1147" y="686"/>
                  <a:pt x="1147" y="694"/>
                </a:cubicBezTo>
                <a:cubicBezTo>
                  <a:pt x="1154" y="778"/>
                  <a:pt x="1152" y="867"/>
                  <a:pt x="1143" y="960"/>
                </a:cubicBezTo>
                <a:cubicBezTo>
                  <a:pt x="1059" y="965"/>
                  <a:pt x="968" y="956"/>
                  <a:pt x="876" y="932"/>
                </a:cubicBezTo>
                <a:cubicBezTo>
                  <a:pt x="961" y="655"/>
                  <a:pt x="961" y="655"/>
                  <a:pt x="961" y="655"/>
                </a:cubicBezTo>
                <a:cubicBezTo>
                  <a:pt x="961" y="655"/>
                  <a:pt x="961" y="655"/>
                  <a:pt x="961" y="655"/>
                </a:cubicBezTo>
                <a:close/>
                <a:moveTo>
                  <a:pt x="1151" y="346"/>
                </a:moveTo>
                <a:cubicBezTo>
                  <a:pt x="1217" y="396"/>
                  <a:pt x="1274" y="456"/>
                  <a:pt x="1321" y="524"/>
                </a:cubicBezTo>
                <a:cubicBezTo>
                  <a:pt x="1295" y="546"/>
                  <a:pt x="1262" y="564"/>
                  <a:pt x="1223" y="575"/>
                </a:cubicBezTo>
                <a:cubicBezTo>
                  <a:pt x="1220" y="576"/>
                  <a:pt x="1218" y="577"/>
                  <a:pt x="1215" y="577"/>
                </a:cubicBezTo>
                <a:cubicBezTo>
                  <a:pt x="1210" y="552"/>
                  <a:pt x="1205" y="527"/>
                  <a:pt x="1200" y="503"/>
                </a:cubicBezTo>
                <a:cubicBezTo>
                  <a:pt x="1188" y="448"/>
                  <a:pt x="1171" y="395"/>
                  <a:pt x="1151" y="346"/>
                </a:cubicBezTo>
                <a:close/>
                <a:moveTo>
                  <a:pt x="1382" y="423"/>
                </a:moveTo>
                <a:cubicBezTo>
                  <a:pt x="1381" y="430"/>
                  <a:pt x="1380" y="436"/>
                  <a:pt x="1378" y="441"/>
                </a:cubicBezTo>
                <a:cubicBezTo>
                  <a:pt x="1378" y="442"/>
                  <a:pt x="1377" y="444"/>
                  <a:pt x="1377" y="445"/>
                </a:cubicBezTo>
                <a:cubicBezTo>
                  <a:pt x="1377" y="446"/>
                  <a:pt x="1376" y="448"/>
                  <a:pt x="1375" y="449"/>
                </a:cubicBezTo>
                <a:cubicBezTo>
                  <a:pt x="1374" y="452"/>
                  <a:pt x="1373" y="455"/>
                  <a:pt x="1372" y="458"/>
                </a:cubicBezTo>
                <a:cubicBezTo>
                  <a:pt x="1347" y="423"/>
                  <a:pt x="1320" y="391"/>
                  <a:pt x="1290" y="362"/>
                </a:cubicBezTo>
                <a:cubicBezTo>
                  <a:pt x="1323" y="380"/>
                  <a:pt x="1354" y="400"/>
                  <a:pt x="1382" y="423"/>
                </a:cubicBezTo>
                <a:close/>
                <a:moveTo>
                  <a:pt x="1326" y="247"/>
                </a:moveTo>
                <a:cubicBezTo>
                  <a:pt x="1328" y="249"/>
                  <a:pt x="1330" y="251"/>
                  <a:pt x="1331" y="254"/>
                </a:cubicBezTo>
                <a:cubicBezTo>
                  <a:pt x="1347" y="273"/>
                  <a:pt x="1359" y="293"/>
                  <a:pt x="1368" y="314"/>
                </a:cubicBezTo>
                <a:cubicBezTo>
                  <a:pt x="1320" y="283"/>
                  <a:pt x="1268" y="258"/>
                  <a:pt x="1213" y="238"/>
                </a:cubicBezTo>
                <a:cubicBezTo>
                  <a:pt x="1251" y="236"/>
                  <a:pt x="1289" y="239"/>
                  <a:pt x="1326" y="247"/>
                </a:cubicBezTo>
                <a:close/>
                <a:moveTo>
                  <a:pt x="1123" y="129"/>
                </a:moveTo>
                <a:cubicBezTo>
                  <a:pt x="1147" y="138"/>
                  <a:pt x="1172" y="148"/>
                  <a:pt x="1195" y="159"/>
                </a:cubicBezTo>
                <a:cubicBezTo>
                  <a:pt x="1166" y="161"/>
                  <a:pt x="1137" y="166"/>
                  <a:pt x="1108" y="175"/>
                </a:cubicBezTo>
                <a:cubicBezTo>
                  <a:pt x="1123" y="129"/>
                  <a:pt x="1123" y="129"/>
                  <a:pt x="1123" y="129"/>
                </a:cubicBezTo>
                <a:cubicBezTo>
                  <a:pt x="1123" y="129"/>
                  <a:pt x="1123" y="129"/>
                  <a:pt x="1123" y="129"/>
                </a:cubicBezTo>
                <a:close/>
                <a:moveTo>
                  <a:pt x="1135" y="590"/>
                </a:moveTo>
                <a:cubicBezTo>
                  <a:pt x="1088" y="594"/>
                  <a:pt x="1037" y="590"/>
                  <a:pt x="984" y="579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94" y="410"/>
                  <a:pt x="1119" y="496"/>
                  <a:pt x="1135" y="590"/>
                </a:cubicBezTo>
                <a:close/>
                <a:moveTo>
                  <a:pt x="1045" y="105"/>
                </a:moveTo>
                <a:cubicBezTo>
                  <a:pt x="1031" y="150"/>
                  <a:pt x="1031" y="150"/>
                  <a:pt x="1031" y="150"/>
                </a:cubicBezTo>
                <a:cubicBezTo>
                  <a:pt x="1012" y="129"/>
                  <a:pt x="991" y="109"/>
                  <a:pt x="968" y="90"/>
                </a:cubicBezTo>
                <a:cubicBezTo>
                  <a:pt x="994" y="94"/>
                  <a:pt x="1019" y="98"/>
                  <a:pt x="1045" y="105"/>
                </a:cubicBezTo>
                <a:close/>
                <a:moveTo>
                  <a:pt x="809" y="90"/>
                </a:moveTo>
                <a:cubicBezTo>
                  <a:pt x="810" y="91"/>
                  <a:pt x="810" y="91"/>
                  <a:pt x="811" y="91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1" y="91"/>
                  <a:pt x="811" y="91"/>
                  <a:pt x="811" y="91"/>
                </a:cubicBezTo>
                <a:cubicBezTo>
                  <a:pt x="845" y="104"/>
                  <a:pt x="879" y="123"/>
                  <a:pt x="909" y="146"/>
                </a:cubicBezTo>
                <a:cubicBezTo>
                  <a:pt x="851" y="132"/>
                  <a:pt x="793" y="125"/>
                  <a:pt x="736" y="124"/>
                </a:cubicBezTo>
                <a:cubicBezTo>
                  <a:pt x="757" y="111"/>
                  <a:pt x="781" y="99"/>
                  <a:pt x="809" y="90"/>
                </a:cubicBezTo>
                <a:close/>
                <a:moveTo>
                  <a:pt x="655" y="226"/>
                </a:moveTo>
                <a:cubicBezTo>
                  <a:pt x="656" y="225"/>
                  <a:pt x="656" y="224"/>
                  <a:pt x="656" y="223"/>
                </a:cubicBezTo>
                <a:cubicBezTo>
                  <a:pt x="657" y="221"/>
                  <a:pt x="658" y="218"/>
                  <a:pt x="659" y="215"/>
                </a:cubicBezTo>
                <a:cubicBezTo>
                  <a:pt x="660" y="212"/>
                  <a:pt x="661" y="209"/>
                  <a:pt x="662" y="206"/>
                </a:cubicBezTo>
                <a:cubicBezTo>
                  <a:pt x="700" y="203"/>
                  <a:pt x="738" y="203"/>
                  <a:pt x="777" y="206"/>
                </a:cubicBezTo>
                <a:cubicBezTo>
                  <a:pt x="734" y="214"/>
                  <a:pt x="693" y="226"/>
                  <a:pt x="652" y="242"/>
                </a:cubicBezTo>
                <a:cubicBezTo>
                  <a:pt x="653" y="237"/>
                  <a:pt x="654" y="231"/>
                  <a:pt x="655" y="226"/>
                </a:cubicBezTo>
                <a:close/>
                <a:moveTo>
                  <a:pt x="622" y="99"/>
                </a:moveTo>
                <a:cubicBezTo>
                  <a:pt x="630" y="97"/>
                  <a:pt x="638" y="95"/>
                  <a:pt x="646" y="93"/>
                </a:cubicBezTo>
                <a:cubicBezTo>
                  <a:pt x="637" y="101"/>
                  <a:pt x="629" y="111"/>
                  <a:pt x="621" y="121"/>
                </a:cubicBezTo>
                <a:cubicBezTo>
                  <a:pt x="606" y="126"/>
                  <a:pt x="591" y="131"/>
                  <a:pt x="576" y="137"/>
                </a:cubicBezTo>
                <a:cubicBezTo>
                  <a:pt x="550" y="142"/>
                  <a:pt x="523" y="148"/>
                  <a:pt x="498" y="155"/>
                </a:cubicBezTo>
                <a:cubicBezTo>
                  <a:pt x="533" y="132"/>
                  <a:pt x="575" y="114"/>
                  <a:pt x="622" y="99"/>
                </a:cubicBezTo>
                <a:close/>
                <a:moveTo>
                  <a:pt x="342" y="383"/>
                </a:moveTo>
                <a:cubicBezTo>
                  <a:pt x="344" y="367"/>
                  <a:pt x="348" y="349"/>
                  <a:pt x="352" y="333"/>
                </a:cubicBezTo>
                <a:cubicBezTo>
                  <a:pt x="354" y="328"/>
                  <a:pt x="355" y="324"/>
                  <a:pt x="357" y="319"/>
                </a:cubicBezTo>
                <a:cubicBezTo>
                  <a:pt x="361" y="310"/>
                  <a:pt x="365" y="301"/>
                  <a:pt x="370" y="291"/>
                </a:cubicBezTo>
                <a:cubicBezTo>
                  <a:pt x="434" y="258"/>
                  <a:pt x="504" y="234"/>
                  <a:pt x="574" y="219"/>
                </a:cubicBezTo>
                <a:cubicBezTo>
                  <a:pt x="573" y="223"/>
                  <a:pt x="572" y="228"/>
                  <a:pt x="571" y="234"/>
                </a:cubicBezTo>
                <a:cubicBezTo>
                  <a:pt x="569" y="248"/>
                  <a:pt x="568" y="262"/>
                  <a:pt x="569" y="277"/>
                </a:cubicBezTo>
                <a:cubicBezTo>
                  <a:pt x="553" y="285"/>
                  <a:pt x="536" y="293"/>
                  <a:pt x="520" y="303"/>
                </a:cubicBezTo>
                <a:cubicBezTo>
                  <a:pt x="457" y="338"/>
                  <a:pt x="396" y="383"/>
                  <a:pt x="341" y="435"/>
                </a:cubicBezTo>
                <a:cubicBezTo>
                  <a:pt x="340" y="417"/>
                  <a:pt x="340" y="400"/>
                  <a:pt x="342" y="383"/>
                </a:cubicBezTo>
                <a:close/>
                <a:moveTo>
                  <a:pt x="124" y="625"/>
                </a:moveTo>
                <a:cubicBezTo>
                  <a:pt x="124" y="625"/>
                  <a:pt x="124" y="625"/>
                  <a:pt x="124" y="625"/>
                </a:cubicBezTo>
                <a:cubicBezTo>
                  <a:pt x="125" y="624"/>
                  <a:pt x="125" y="624"/>
                  <a:pt x="125" y="624"/>
                </a:cubicBezTo>
                <a:cubicBezTo>
                  <a:pt x="127" y="614"/>
                  <a:pt x="130" y="606"/>
                  <a:pt x="133" y="597"/>
                </a:cubicBezTo>
                <a:cubicBezTo>
                  <a:pt x="163" y="510"/>
                  <a:pt x="208" y="432"/>
                  <a:pt x="263" y="365"/>
                </a:cubicBezTo>
                <a:cubicBezTo>
                  <a:pt x="260" y="388"/>
                  <a:pt x="259" y="411"/>
                  <a:pt x="260" y="435"/>
                </a:cubicBezTo>
                <a:cubicBezTo>
                  <a:pt x="261" y="459"/>
                  <a:pt x="265" y="483"/>
                  <a:pt x="271" y="508"/>
                </a:cubicBezTo>
                <a:cubicBezTo>
                  <a:pt x="206" y="582"/>
                  <a:pt x="153" y="668"/>
                  <a:pt x="111" y="763"/>
                </a:cubicBezTo>
                <a:cubicBezTo>
                  <a:pt x="107" y="716"/>
                  <a:pt x="111" y="669"/>
                  <a:pt x="124" y="625"/>
                </a:cubicBezTo>
                <a:close/>
                <a:moveTo>
                  <a:pt x="292" y="1361"/>
                </a:moveTo>
                <a:cubicBezTo>
                  <a:pt x="208" y="1270"/>
                  <a:pt x="148" y="1159"/>
                  <a:pt x="116" y="1039"/>
                </a:cubicBezTo>
                <a:cubicBezTo>
                  <a:pt x="117" y="1031"/>
                  <a:pt x="118" y="1024"/>
                  <a:pt x="120" y="1017"/>
                </a:cubicBezTo>
                <a:cubicBezTo>
                  <a:pt x="131" y="1035"/>
                  <a:pt x="144" y="1052"/>
                  <a:pt x="158" y="1071"/>
                </a:cubicBezTo>
                <a:cubicBezTo>
                  <a:pt x="201" y="1126"/>
                  <a:pt x="255" y="1180"/>
                  <a:pt x="317" y="1228"/>
                </a:cubicBezTo>
                <a:cubicBezTo>
                  <a:pt x="306" y="1273"/>
                  <a:pt x="299" y="1318"/>
                  <a:pt x="292" y="1361"/>
                </a:cubicBezTo>
                <a:close/>
                <a:moveTo>
                  <a:pt x="355" y="1078"/>
                </a:moveTo>
                <a:cubicBezTo>
                  <a:pt x="349" y="1099"/>
                  <a:pt x="343" y="1120"/>
                  <a:pt x="338" y="1142"/>
                </a:cubicBezTo>
                <a:cubicBezTo>
                  <a:pt x="293" y="1104"/>
                  <a:pt x="254" y="1064"/>
                  <a:pt x="221" y="1022"/>
                </a:cubicBezTo>
                <a:cubicBezTo>
                  <a:pt x="191" y="981"/>
                  <a:pt x="166" y="940"/>
                  <a:pt x="148" y="898"/>
                </a:cubicBezTo>
                <a:cubicBezTo>
                  <a:pt x="148" y="897"/>
                  <a:pt x="148" y="896"/>
                  <a:pt x="149" y="895"/>
                </a:cubicBezTo>
                <a:cubicBezTo>
                  <a:pt x="152" y="885"/>
                  <a:pt x="155" y="875"/>
                  <a:pt x="158" y="864"/>
                </a:cubicBezTo>
                <a:cubicBezTo>
                  <a:pt x="193" y="765"/>
                  <a:pt x="242" y="675"/>
                  <a:pt x="301" y="597"/>
                </a:cubicBezTo>
                <a:cubicBezTo>
                  <a:pt x="319" y="636"/>
                  <a:pt x="342" y="672"/>
                  <a:pt x="369" y="708"/>
                </a:cubicBezTo>
                <a:cubicBezTo>
                  <a:pt x="395" y="743"/>
                  <a:pt x="427" y="776"/>
                  <a:pt x="462" y="806"/>
                </a:cubicBezTo>
                <a:cubicBezTo>
                  <a:pt x="427" y="880"/>
                  <a:pt x="395" y="957"/>
                  <a:pt x="369" y="1038"/>
                </a:cubicBezTo>
                <a:cubicBezTo>
                  <a:pt x="365" y="1051"/>
                  <a:pt x="360" y="1065"/>
                  <a:pt x="355" y="1078"/>
                </a:cubicBezTo>
                <a:close/>
                <a:moveTo>
                  <a:pt x="599" y="1564"/>
                </a:moveTo>
                <a:cubicBezTo>
                  <a:pt x="511" y="1533"/>
                  <a:pt x="432" y="1487"/>
                  <a:pt x="365" y="1430"/>
                </a:cubicBezTo>
                <a:cubicBezTo>
                  <a:pt x="371" y="1381"/>
                  <a:pt x="378" y="1330"/>
                  <a:pt x="388" y="1279"/>
                </a:cubicBezTo>
                <a:cubicBezTo>
                  <a:pt x="466" y="1329"/>
                  <a:pt x="553" y="1371"/>
                  <a:pt x="648" y="1404"/>
                </a:cubicBezTo>
                <a:cubicBezTo>
                  <a:pt x="599" y="1564"/>
                  <a:pt x="599" y="1564"/>
                  <a:pt x="599" y="1564"/>
                </a:cubicBezTo>
                <a:cubicBezTo>
                  <a:pt x="599" y="1564"/>
                  <a:pt x="599" y="1564"/>
                  <a:pt x="599" y="1564"/>
                </a:cubicBezTo>
                <a:close/>
                <a:moveTo>
                  <a:pt x="408" y="1195"/>
                </a:moveTo>
                <a:cubicBezTo>
                  <a:pt x="415" y="1164"/>
                  <a:pt x="423" y="1133"/>
                  <a:pt x="433" y="1101"/>
                </a:cubicBezTo>
                <a:cubicBezTo>
                  <a:pt x="437" y="1089"/>
                  <a:pt x="441" y="1076"/>
                  <a:pt x="445" y="1063"/>
                </a:cubicBezTo>
                <a:cubicBezTo>
                  <a:pt x="469" y="991"/>
                  <a:pt x="497" y="922"/>
                  <a:pt x="526" y="858"/>
                </a:cubicBezTo>
                <a:cubicBezTo>
                  <a:pt x="599" y="910"/>
                  <a:pt x="683" y="954"/>
                  <a:pt x="776" y="986"/>
                </a:cubicBezTo>
                <a:cubicBezTo>
                  <a:pt x="671" y="1327"/>
                  <a:pt x="671" y="1327"/>
                  <a:pt x="671" y="1327"/>
                </a:cubicBezTo>
                <a:cubicBezTo>
                  <a:pt x="572" y="1293"/>
                  <a:pt x="483" y="1247"/>
                  <a:pt x="408" y="1195"/>
                </a:cubicBezTo>
                <a:close/>
                <a:moveTo>
                  <a:pt x="947" y="1605"/>
                </a:moveTo>
                <a:cubicBezTo>
                  <a:pt x="858" y="1615"/>
                  <a:pt x="767" y="1610"/>
                  <a:pt x="676" y="1588"/>
                </a:cubicBezTo>
                <a:cubicBezTo>
                  <a:pt x="726" y="1427"/>
                  <a:pt x="726" y="1427"/>
                  <a:pt x="726" y="1427"/>
                </a:cubicBezTo>
                <a:cubicBezTo>
                  <a:pt x="823" y="1453"/>
                  <a:pt x="919" y="1466"/>
                  <a:pt x="1012" y="1467"/>
                </a:cubicBezTo>
                <a:cubicBezTo>
                  <a:pt x="992" y="1515"/>
                  <a:pt x="970" y="1561"/>
                  <a:pt x="947" y="1605"/>
                </a:cubicBezTo>
                <a:close/>
                <a:moveTo>
                  <a:pt x="748" y="1350"/>
                </a:moveTo>
                <a:cubicBezTo>
                  <a:pt x="853" y="1010"/>
                  <a:pt x="853" y="1010"/>
                  <a:pt x="853" y="1010"/>
                </a:cubicBezTo>
                <a:cubicBezTo>
                  <a:pt x="949" y="1034"/>
                  <a:pt x="1043" y="1044"/>
                  <a:pt x="1133" y="1040"/>
                </a:cubicBezTo>
                <a:cubicBezTo>
                  <a:pt x="1119" y="1123"/>
                  <a:pt x="1100" y="1208"/>
                  <a:pt x="1074" y="1293"/>
                </a:cubicBezTo>
                <a:cubicBezTo>
                  <a:pt x="1070" y="1306"/>
                  <a:pt x="1066" y="1320"/>
                  <a:pt x="1062" y="1332"/>
                </a:cubicBezTo>
                <a:cubicBezTo>
                  <a:pt x="1056" y="1350"/>
                  <a:pt x="1050" y="1368"/>
                  <a:pt x="1043" y="1387"/>
                </a:cubicBezTo>
                <a:cubicBezTo>
                  <a:pt x="950" y="1389"/>
                  <a:pt x="849" y="1376"/>
                  <a:pt x="748" y="1350"/>
                </a:cubicBezTo>
                <a:close/>
                <a:moveTo>
                  <a:pt x="1373" y="1415"/>
                </a:moveTo>
                <a:cubicBezTo>
                  <a:pt x="1279" y="1498"/>
                  <a:pt x="1166" y="1557"/>
                  <a:pt x="1046" y="1587"/>
                </a:cubicBezTo>
                <a:cubicBezTo>
                  <a:pt x="1065" y="1547"/>
                  <a:pt x="1084" y="1506"/>
                  <a:pt x="1100" y="1464"/>
                </a:cubicBezTo>
                <a:cubicBezTo>
                  <a:pt x="1167" y="1459"/>
                  <a:pt x="1231" y="1448"/>
                  <a:pt x="1291" y="1429"/>
                </a:cubicBezTo>
                <a:cubicBezTo>
                  <a:pt x="1323" y="1420"/>
                  <a:pt x="1353" y="1409"/>
                  <a:pt x="1381" y="1396"/>
                </a:cubicBezTo>
                <a:cubicBezTo>
                  <a:pt x="1378" y="1403"/>
                  <a:pt x="1376" y="1409"/>
                  <a:pt x="1373" y="1415"/>
                </a:cubicBezTo>
                <a:close/>
                <a:moveTo>
                  <a:pt x="1426" y="1280"/>
                </a:moveTo>
                <a:cubicBezTo>
                  <a:pt x="1425" y="1280"/>
                  <a:pt x="1425" y="1281"/>
                  <a:pt x="1425" y="1282"/>
                </a:cubicBezTo>
                <a:cubicBezTo>
                  <a:pt x="1379" y="1311"/>
                  <a:pt x="1327" y="1335"/>
                  <a:pt x="1268" y="1352"/>
                </a:cubicBezTo>
                <a:cubicBezTo>
                  <a:pt x="1225" y="1365"/>
                  <a:pt x="1179" y="1374"/>
                  <a:pt x="1131" y="1381"/>
                </a:cubicBezTo>
                <a:cubicBezTo>
                  <a:pt x="1134" y="1372"/>
                  <a:pt x="1136" y="1365"/>
                  <a:pt x="1139" y="1357"/>
                </a:cubicBezTo>
                <a:cubicBezTo>
                  <a:pt x="1143" y="1344"/>
                  <a:pt x="1147" y="1331"/>
                  <a:pt x="1151" y="1317"/>
                </a:cubicBezTo>
                <a:cubicBezTo>
                  <a:pt x="1181" y="1221"/>
                  <a:pt x="1201" y="1126"/>
                  <a:pt x="1215" y="1033"/>
                </a:cubicBezTo>
                <a:cubicBezTo>
                  <a:pt x="1252" y="1028"/>
                  <a:pt x="1288" y="1020"/>
                  <a:pt x="1323" y="1010"/>
                </a:cubicBezTo>
                <a:cubicBezTo>
                  <a:pt x="1374" y="994"/>
                  <a:pt x="1422" y="974"/>
                  <a:pt x="1465" y="948"/>
                </a:cubicBezTo>
                <a:cubicBezTo>
                  <a:pt x="1472" y="1055"/>
                  <a:pt x="1460" y="1168"/>
                  <a:pt x="1426" y="1280"/>
                </a:cubicBezTo>
                <a:close/>
                <a:moveTo>
                  <a:pt x="1463" y="613"/>
                </a:moveTo>
                <a:cubicBezTo>
                  <a:pt x="1451" y="586"/>
                  <a:pt x="1437" y="560"/>
                  <a:pt x="1421" y="533"/>
                </a:cubicBezTo>
                <a:cubicBezTo>
                  <a:pt x="1429" y="522"/>
                  <a:pt x="1437" y="510"/>
                  <a:pt x="1443" y="497"/>
                </a:cubicBezTo>
                <a:cubicBezTo>
                  <a:pt x="1446" y="492"/>
                  <a:pt x="1448" y="487"/>
                  <a:pt x="1449" y="482"/>
                </a:cubicBezTo>
                <a:cubicBezTo>
                  <a:pt x="1500" y="533"/>
                  <a:pt x="1544" y="591"/>
                  <a:pt x="1579" y="655"/>
                </a:cubicBezTo>
                <a:cubicBezTo>
                  <a:pt x="1577" y="670"/>
                  <a:pt x="1574" y="685"/>
                  <a:pt x="1569" y="700"/>
                </a:cubicBezTo>
                <a:cubicBezTo>
                  <a:pt x="1567" y="705"/>
                  <a:pt x="1566" y="709"/>
                  <a:pt x="1564" y="714"/>
                </a:cubicBezTo>
                <a:cubicBezTo>
                  <a:pt x="1560" y="725"/>
                  <a:pt x="1555" y="736"/>
                  <a:pt x="1549" y="748"/>
                </a:cubicBezTo>
                <a:cubicBezTo>
                  <a:pt x="1542" y="763"/>
                  <a:pt x="1533" y="776"/>
                  <a:pt x="1522" y="789"/>
                </a:cubicBezTo>
                <a:cubicBezTo>
                  <a:pt x="1509" y="728"/>
                  <a:pt x="1489" y="669"/>
                  <a:pt x="1463" y="613"/>
                </a:cubicBezTo>
                <a:close/>
                <a:moveTo>
                  <a:pt x="1596" y="1068"/>
                </a:moveTo>
                <a:cubicBezTo>
                  <a:pt x="1593" y="1077"/>
                  <a:pt x="1590" y="1086"/>
                  <a:pt x="1587" y="1095"/>
                </a:cubicBezTo>
                <a:cubicBezTo>
                  <a:pt x="1590" y="1086"/>
                  <a:pt x="1593" y="1078"/>
                  <a:pt x="1595" y="1069"/>
                </a:cubicBezTo>
                <a:cubicBezTo>
                  <a:pt x="1595" y="1069"/>
                  <a:pt x="1595" y="1069"/>
                  <a:pt x="1595" y="1069"/>
                </a:cubicBezTo>
                <a:cubicBezTo>
                  <a:pt x="1594" y="1075"/>
                  <a:pt x="1592" y="1080"/>
                  <a:pt x="1590" y="1086"/>
                </a:cubicBezTo>
                <a:cubicBezTo>
                  <a:pt x="1577" y="1123"/>
                  <a:pt x="1556" y="1157"/>
                  <a:pt x="1531" y="1188"/>
                </a:cubicBezTo>
                <a:cubicBezTo>
                  <a:pt x="1549" y="1088"/>
                  <a:pt x="1552" y="987"/>
                  <a:pt x="1541" y="890"/>
                </a:cubicBezTo>
                <a:cubicBezTo>
                  <a:pt x="1558" y="874"/>
                  <a:pt x="1575" y="855"/>
                  <a:pt x="1589" y="836"/>
                </a:cubicBezTo>
                <a:cubicBezTo>
                  <a:pt x="1603" y="818"/>
                  <a:pt x="1616" y="797"/>
                  <a:pt x="1626" y="776"/>
                </a:cubicBezTo>
                <a:cubicBezTo>
                  <a:pt x="1635" y="872"/>
                  <a:pt x="1626" y="970"/>
                  <a:pt x="1596" y="10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B17195-0C05-47DC-AB2F-63759DD804F2}"/>
              </a:ext>
            </a:extLst>
          </p:cNvPr>
          <p:cNvSpPr txBox="1"/>
          <p:nvPr/>
        </p:nvSpPr>
        <p:spPr>
          <a:xfrm>
            <a:off x="3224064" y="3395617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인터넷</a:t>
            </a: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14B6D37D-9642-42B0-9173-4B1236880761}"/>
              </a:ext>
            </a:extLst>
          </p:cNvPr>
          <p:cNvCxnSpPr/>
          <p:nvPr/>
        </p:nvCxnSpPr>
        <p:spPr>
          <a:xfrm flipH="1" flipV="1">
            <a:off x="3143672" y="3854382"/>
            <a:ext cx="4398" cy="108678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F390282-2C0F-4259-B6E6-BAA4D98F742C}"/>
              </a:ext>
            </a:extLst>
          </p:cNvPr>
          <p:cNvSpPr txBox="1"/>
          <p:nvPr/>
        </p:nvSpPr>
        <p:spPr>
          <a:xfrm>
            <a:off x="6133504" y="4001055"/>
            <a:ext cx="1258641" cy="476071"/>
          </a:xfrm>
          <a:prstGeom prst="wedgeEllipseCallout">
            <a:avLst>
              <a:gd name="adj1" fmla="val 18394"/>
              <a:gd name="adj2" fmla="val 12510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5" name="Freeform 10">
            <a:extLst>
              <a:ext uri="{FF2B5EF4-FFF2-40B4-BE49-F238E27FC236}">
                <a16:creationId xmlns:a16="http://schemas.microsoft.com/office/drawing/2014/main" id="{29D136B4-B846-4037-B9E5-A3123F98C468}"/>
              </a:ext>
            </a:extLst>
          </p:cNvPr>
          <p:cNvSpPr>
            <a:spLocks noEditPoints="1"/>
          </p:cNvSpPr>
          <p:nvPr/>
        </p:nvSpPr>
        <p:spPr bwMode="black">
          <a:xfrm>
            <a:off x="6888088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66" name="그림 65" descr="cb_logo_r.png">
            <a:extLst>
              <a:ext uri="{FF2B5EF4-FFF2-40B4-BE49-F238E27FC236}">
                <a16:creationId xmlns:a16="http://schemas.microsoft.com/office/drawing/2014/main" id="{C931AEE9-2A15-496B-A23B-5ADEB206B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3154" y="5479646"/>
            <a:ext cx="316396" cy="10006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CC5DC79-0834-4C18-9B20-A0EEB015B7D1}"/>
              </a:ext>
            </a:extLst>
          </p:cNvPr>
          <p:cNvSpPr txBox="1"/>
          <p:nvPr/>
        </p:nvSpPr>
        <p:spPr>
          <a:xfrm>
            <a:off x="6408483" y="4045469"/>
            <a:ext cx="95826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설정된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URL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만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Link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전달</a:t>
            </a: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B6A72E7A-CD92-457F-A0F1-AED58CAF0626}"/>
              </a:ext>
            </a:extLst>
          </p:cNvPr>
          <p:cNvCxnSpPr/>
          <p:nvPr/>
        </p:nvCxnSpPr>
        <p:spPr>
          <a:xfrm>
            <a:off x="5383617" y="5151429"/>
            <a:ext cx="1440930" cy="640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17" descr="C:\Users\왕화숙\Desktop\icon\icon03_-89.png">
            <a:extLst>
              <a:ext uri="{FF2B5EF4-FFF2-40B4-BE49-F238E27FC236}">
                <a16:creationId xmlns:a16="http://schemas.microsoft.com/office/drawing/2014/main" id="{A203B41E-0A89-40E4-BB25-1D491BE1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16" y="4774506"/>
            <a:ext cx="754856" cy="6707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91AB010-9FEC-44C4-81D2-07FA95336E77}"/>
              </a:ext>
            </a:extLst>
          </p:cNvPr>
          <p:cNvSpPr txBox="1"/>
          <p:nvPr/>
        </p:nvSpPr>
        <p:spPr>
          <a:xfrm>
            <a:off x="9827431" y="4284106"/>
            <a:ext cx="89980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Link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클릭</a:t>
            </a:r>
          </a:p>
        </p:txBody>
      </p:sp>
      <p:pic>
        <p:nvPicPr>
          <p:cNvPr id="71" name="Picture 12">
            <a:extLst>
              <a:ext uri="{FF2B5EF4-FFF2-40B4-BE49-F238E27FC236}">
                <a16:creationId xmlns:a16="http://schemas.microsoft.com/office/drawing/2014/main" id="{8645A1E4-2E56-46E9-943C-B444677E7C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226" y="494116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2" name="원호 71">
            <a:extLst>
              <a:ext uri="{FF2B5EF4-FFF2-40B4-BE49-F238E27FC236}">
                <a16:creationId xmlns:a16="http://schemas.microsoft.com/office/drawing/2014/main" id="{7497C13A-F827-4792-B172-0C4612BF74E9}"/>
              </a:ext>
            </a:extLst>
          </p:cNvPr>
          <p:cNvSpPr/>
          <p:nvPr/>
        </p:nvSpPr>
        <p:spPr>
          <a:xfrm flipV="1">
            <a:off x="2069439" y="2780928"/>
            <a:ext cx="720080" cy="2232248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70CF194-6F8A-47A0-A17C-5EAEDDFBB210}"/>
              </a:ext>
            </a:extLst>
          </p:cNvPr>
          <p:cNvSpPr txBox="1"/>
          <p:nvPr/>
        </p:nvSpPr>
        <p:spPr>
          <a:xfrm>
            <a:off x="1838738" y="5578494"/>
            <a:ext cx="1160919" cy="476071"/>
          </a:xfrm>
          <a:prstGeom prst="wedgeEllipseCallout">
            <a:avLst>
              <a:gd name="adj1" fmla="val -28691"/>
              <a:gd name="adj2" fmla="val -64789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2CA431-1E2B-4C05-9C0A-8710C218BD94}"/>
              </a:ext>
            </a:extLst>
          </p:cNvPr>
          <p:cNvSpPr txBox="1"/>
          <p:nvPr/>
        </p:nvSpPr>
        <p:spPr>
          <a:xfrm>
            <a:off x="2033879" y="5555372"/>
            <a:ext cx="95826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 브라우저에 표출</a:t>
            </a:r>
          </a:p>
        </p:txBody>
      </p:sp>
      <p:sp>
        <p:nvSpPr>
          <p:cNvPr id="75" name="Oval 75">
            <a:extLst>
              <a:ext uri="{FF2B5EF4-FFF2-40B4-BE49-F238E27FC236}">
                <a16:creationId xmlns:a16="http://schemas.microsoft.com/office/drawing/2014/main" id="{6C9550C3-8A62-45EB-8A61-054E8F2E966F}"/>
              </a:ext>
            </a:extLst>
          </p:cNvPr>
          <p:cNvSpPr/>
          <p:nvPr/>
        </p:nvSpPr>
        <p:spPr bwMode="auto">
          <a:xfrm>
            <a:off x="1631504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Oval 86">
            <a:extLst>
              <a:ext uri="{FF2B5EF4-FFF2-40B4-BE49-F238E27FC236}">
                <a16:creationId xmlns:a16="http://schemas.microsoft.com/office/drawing/2014/main" id="{62BA9926-75A9-4881-B92D-82183C6ACBD8}"/>
              </a:ext>
            </a:extLst>
          </p:cNvPr>
          <p:cNvSpPr>
            <a:spLocks/>
          </p:cNvSpPr>
          <p:nvPr/>
        </p:nvSpPr>
        <p:spPr bwMode="auto">
          <a:xfrm>
            <a:off x="9744862" y="4285422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7" name="Oval 86">
            <a:extLst>
              <a:ext uri="{FF2B5EF4-FFF2-40B4-BE49-F238E27FC236}">
                <a16:creationId xmlns:a16="http://schemas.microsoft.com/office/drawing/2014/main" id="{93726178-6106-4B24-81E5-DF6F9CE6B53F}"/>
              </a:ext>
            </a:extLst>
          </p:cNvPr>
          <p:cNvSpPr>
            <a:spLocks/>
          </p:cNvSpPr>
          <p:nvPr/>
        </p:nvSpPr>
        <p:spPr bwMode="auto">
          <a:xfrm>
            <a:off x="6255818" y="4127241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78" name="Oval 86">
            <a:extLst>
              <a:ext uri="{FF2B5EF4-FFF2-40B4-BE49-F238E27FC236}">
                <a16:creationId xmlns:a16="http://schemas.microsoft.com/office/drawing/2014/main" id="{20487454-D909-4E95-861E-6A8B44EAC34B}"/>
              </a:ext>
            </a:extLst>
          </p:cNvPr>
          <p:cNvSpPr>
            <a:spLocks/>
          </p:cNvSpPr>
          <p:nvPr/>
        </p:nvSpPr>
        <p:spPr bwMode="auto">
          <a:xfrm>
            <a:off x="1936573" y="5704680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pic>
        <p:nvPicPr>
          <p:cNvPr id="79" name="Picture 12">
            <a:extLst>
              <a:ext uri="{FF2B5EF4-FFF2-40B4-BE49-F238E27FC236}">
                <a16:creationId xmlns:a16="http://schemas.microsoft.com/office/drawing/2014/main" id="{099FF7F4-A7F4-49D8-9C93-5D2FCFE4A6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3042" y="494116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Oval 75">
            <a:extLst>
              <a:ext uri="{FF2B5EF4-FFF2-40B4-BE49-F238E27FC236}">
                <a16:creationId xmlns:a16="http://schemas.microsoft.com/office/drawing/2014/main" id="{29E942BB-AAA6-4DC0-9C69-3D8828284EC4}"/>
              </a:ext>
            </a:extLst>
          </p:cNvPr>
          <p:cNvSpPr/>
          <p:nvPr/>
        </p:nvSpPr>
        <p:spPr bwMode="auto">
          <a:xfrm>
            <a:off x="8976320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1" name="Picture 8">
            <a:extLst>
              <a:ext uri="{FF2B5EF4-FFF2-40B4-BE49-F238E27FC236}">
                <a16:creationId xmlns:a16="http://schemas.microsoft.com/office/drawing/2014/main" id="{EAC93B95-8F81-442E-97BB-28532600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410" y="5595907"/>
            <a:ext cx="193959" cy="3072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61D9C50-6412-4C71-8A01-A0A1F24C7624}"/>
              </a:ext>
            </a:extLst>
          </p:cNvPr>
          <p:cNvSpPr txBox="1"/>
          <p:nvPr/>
        </p:nvSpPr>
        <p:spPr>
          <a:xfrm>
            <a:off x="4727848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F1423B-BBC8-4C7E-A885-335354A96D6B}"/>
              </a:ext>
            </a:extLst>
          </p:cNvPr>
          <p:cNvSpPr txBox="1"/>
          <p:nvPr/>
        </p:nvSpPr>
        <p:spPr>
          <a:xfrm>
            <a:off x="6600056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73EAE81-E8F5-46F2-91D8-D9BCE21EF5DC}"/>
              </a:ext>
            </a:extLst>
          </p:cNvPr>
          <p:cNvSpPr txBox="1"/>
          <p:nvPr/>
        </p:nvSpPr>
        <p:spPr>
          <a:xfrm>
            <a:off x="5632876" y="5257412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808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기능│외부</a:t>
            </a:r>
            <a:r>
              <a:rPr kumimoji="1" lang="ko-KR" altLang="en-US" sz="3600" b="1" dirty="0"/>
              <a:t> 사이트 연계 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0944FD75-F169-46BA-83E5-7DBC0D02F857}"/>
              </a:ext>
            </a:extLst>
          </p:cNvPr>
          <p:cNvSpPr/>
          <p:nvPr/>
        </p:nvSpPr>
        <p:spPr bwMode="auto">
          <a:xfrm>
            <a:off x="1143000" y="2595696"/>
            <a:ext cx="9906000" cy="37996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35D7CE-7F83-4E2A-9473-5B2EBC7AD90F}"/>
              </a:ext>
            </a:extLst>
          </p:cNvPr>
          <p:cNvSpPr txBox="1"/>
          <p:nvPr/>
        </p:nvSpPr>
        <p:spPr>
          <a:xfrm>
            <a:off x="1415480" y="1580033"/>
            <a:ext cx="302433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에서 특정 외부 인터넷 사이트에 대한 접속을 허용하는 기능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71450" indent="-171450" latinLnBrk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관리자에 의해 설정된 사이트와 서비스에 대해서만 허용하는 보안성 구조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D7106C-26CC-4321-9B09-F7A1DB51F584}"/>
              </a:ext>
            </a:extLst>
          </p:cNvPr>
          <p:cNvSpPr txBox="1"/>
          <p:nvPr/>
        </p:nvSpPr>
        <p:spPr>
          <a:xfrm>
            <a:off x="4655840" y="1731216"/>
            <a:ext cx="6192688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 분리 후 내부망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에서 특정 외부 인터넷 사이트 접속 기능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필요시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사전에 허용된 사이트만 연계 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사용자의 편의성을 증대 시키는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Web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서비스 연계 기능 제공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관리자에 의해 설정된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URL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혹은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서비스만 접속 가능한 구조</a:t>
            </a:r>
          </a:p>
        </p:txBody>
      </p: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806167CF-45E2-4361-B076-21AE2D882407}"/>
              </a:ext>
            </a:extLst>
          </p:cNvPr>
          <p:cNvCxnSpPr>
            <a:cxnSpLocks/>
          </p:cNvCxnSpPr>
          <p:nvPr/>
        </p:nvCxnSpPr>
        <p:spPr>
          <a:xfrm>
            <a:off x="4609711" y="1580033"/>
            <a:ext cx="0" cy="10156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BD38D81F-2367-4F03-81CC-5ED7CA77E5B7}"/>
              </a:ext>
            </a:extLst>
          </p:cNvPr>
          <p:cNvCxnSpPr/>
          <p:nvPr/>
        </p:nvCxnSpPr>
        <p:spPr>
          <a:xfrm>
            <a:off x="5177148" y="5320408"/>
            <a:ext cx="1890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E961B509-FD51-4652-8635-B14DF4092112}"/>
              </a:ext>
            </a:extLst>
          </p:cNvPr>
          <p:cNvCxnSpPr/>
          <p:nvPr/>
        </p:nvCxnSpPr>
        <p:spPr>
          <a:xfrm flipV="1">
            <a:off x="7201346" y="5307875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209">
            <a:extLst>
              <a:ext uri="{FF2B5EF4-FFF2-40B4-BE49-F238E27FC236}">
                <a16:creationId xmlns:a16="http://schemas.microsoft.com/office/drawing/2014/main" id="{40EEF176-BFA2-4D89-904D-7727B25E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2708920"/>
            <a:ext cx="3024336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3D0E3FA-5C17-47C5-BA87-2165D4CAB725}"/>
              </a:ext>
            </a:extLst>
          </p:cNvPr>
          <p:cNvSpPr txBox="1"/>
          <p:nvPr/>
        </p:nvSpPr>
        <p:spPr>
          <a:xfrm>
            <a:off x="1559496" y="2780929"/>
            <a:ext cx="273630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96" name="Rounded Rectangle 209">
            <a:extLst>
              <a:ext uri="{FF2B5EF4-FFF2-40B4-BE49-F238E27FC236}">
                <a16:creationId xmlns:a16="http://schemas.microsoft.com/office/drawing/2014/main" id="{6C1E4870-587C-4A40-9B21-AF77B676E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2708921"/>
            <a:ext cx="3024336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7" name="Picture 12">
            <a:extLst>
              <a:ext uri="{FF2B5EF4-FFF2-40B4-BE49-F238E27FC236}">
                <a16:creationId xmlns:a16="http://schemas.microsoft.com/office/drawing/2014/main" id="{17A88993-E5B6-449C-8193-E532D8A107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3042" y="494116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022C0F69-6BAE-40F6-B565-06F195DD4E74}"/>
              </a:ext>
            </a:extLst>
          </p:cNvPr>
          <p:cNvSpPr txBox="1"/>
          <p:nvPr/>
        </p:nvSpPr>
        <p:spPr>
          <a:xfrm>
            <a:off x="7872810" y="2780929"/>
            <a:ext cx="2759695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187B7292-5285-4993-A875-E332C5677EA0}"/>
              </a:ext>
            </a:extLst>
          </p:cNvPr>
          <p:cNvCxnSpPr/>
          <p:nvPr/>
        </p:nvCxnSpPr>
        <p:spPr>
          <a:xfrm>
            <a:off x="3342526" y="5156553"/>
            <a:ext cx="1529339" cy="127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75">
            <a:extLst>
              <a:ext uri="{FF2B5EF4-FFF2-40B4-BE49-F238E27FC236}">
                <a16:creationId xmlns:a16="http://schemas.microsoft.com/office/drawing/2014/main" id="{178CDB5F-7470-4E7C-A280-80752F40B790}"/>
              </a:ext>
            </a:extLst>
          </p:cNvPr>
          <p:cNvSpPr/>
          <p:nvPr/>
        </p:nvSpPr>
        <p:spPr bwMode="auto">
          <a:xfrm>
            <a:off x="8976320" y="4778380"/>
            <a:ext cx="648072" cy="666844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latinLnBrk="0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8E30F2B1-59FE-41B9-8961-542AE977FE1C}"/>
              </a:ext>
            </a:extLst>
          </p:cNvPr>
          <p:cNvCxnSpPr/>
          <p:nvPr/>
        </p:nvCxnSpPr>
        <p:spPr>
          <a:xfrm>
            <a:off x="7320136" y="5157193"/>
            <a:ext cx="1547094" cy="63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7" descr="C:\Users\왕화숙\Desktop\icon\icon03_-89.png">
            <a:extLst>
              <a:ext uri="{FF2B5EF4-FFF2-40B4-BE49-F238E27FC236}">
                <a16:creationId xmlns:a16="http://schemas.microsoft.com/office/drawing/2014/main" id="{E9EA7908-3DB5-4B58-9C79-16C9591F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16" y="4774506"/>
            <a:ext cx="754856" cy="6707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2F95753-1A10-4841-AB89-3A6520348B4A}"/>
              </a:ext>
            </a:extLst>
          </p:cNvPr>
          <p:cNvSpPr txBox="1"/>
          <p:nvPr/>
        </p:nvSpPr>
        <p:spPr>
          <a:xfrm>
            <a:off x="8795222" y="3529091"/>
            <a:ext cx="1801278" cy="476071"/>
          </a:xfrm>
          <a:prstGeom prst="wedgeEllipseCallout">
            <a:avLst>
              <a:gd name="adj1" fmla="val -15294"/>
              <a:gd name="adj2" fmla="val 100156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E397DC-CED4-4450-B05F-C387AB8193D1}"/>
              </a:ext>
            </a:extLst>
          </p:cNvPr>
          <p:cNvSpPr txBox="1"/>
          <p:nvPr/>
        </p:nvSpPr>
        <p:spPr>
          <a:xfrm>
            <a:off x="8867230" y="3501008"/>
            <a:ext cx="1621258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 브라우저에서  필요한 특정 외부 사이트에 대한 접속 허용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(WEB, POS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endParaRPr lang="ko-KR" altLang="en-US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BC1624E4-B3B6-4DF2-B8A3-66F58B5BDF99}"/>
              </a:ext>
            </a:extLst>
          </p:cNvPr>
          <p:cNvCxnSpPr/>
          <p:nvPr/>
        </p:nvCxnSpPr>
        <p:spPr>
          <a:xfrm flipV="1">
            <a:off x="2949389" y="3777598"/>
            <a:ext cx="0" cy="152361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263745C6-A9DE-4266-B3FF-5B3F55B7E2D5}"/>
              </a:ext>
            </a:extLst>
          </p:cNvPr>
          <p:cNvCxnSpPr/>
          <p:nvPr/>
        </p:nvCxnSpPr>
        <p:spPr>
          <a:xfrm flipV="1">
            <a:off x="3215680" y="5307876"/>
            <a:ext cx="1800200" cy="1253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8">
            <a:extLst>
              <a:ext uri="{FF2B5EF4-FFF2-40B4-BE49-F238E27FC236}">
                <a16:creationId xmlns:a16="http://schemas.microsoft.com/office/drawing/2014/main" id="{7E4B2752-4ADB-429E-9CD6-FCA8956E07F2}"/>
              </a:ext>
            </a:extLst>
          </p:cNvPr>
          <p:cNvSpPr>
            <a:spLocks/>
          </p:cNvSpPr>
          <p:nvPr/>
        </p:nvSpPr>
        <p:spPr bwMode="auto">
          <a:xfrm>
            <a:off x="2495601" y="4940400"/>
            <a:ext cx="828353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80FE2921-4FBE-4300-950D-12BCB1393F68}"/>
              </a:ext>
            </a:extLst>
          </p:cNvPr>
          <p:cNvSpPr>
            <a:spLocks noEditPoints="1"/>
          </p:cNvSpPr>
          <p:nvPr/>
        </p:nvSpPr>
        <p:spPr bwMode="black">
          <a:xfrm>
            <a:off x="5007906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09" name="그림 108" descr="cb_logo_r.png">
            <a:extLst>
              <a:ext uri="{FF2B5EF4-FFF2-40B4-BE49-F238E27FC236}">
                <a16:creationId xmlns:a16="http://schemas.microsoft.com/office/drawing/2014/main" id="{ADF01B7D-0C7C-40D8-8CF8-1A93858CC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820" y="5481079"/>
            <a:ext cx="316396" cy="100069"/>
          </a:xfrm>
          <a:prstGeom prst="rect">
            <a:avLst/>
          </a:prstGeom>
        </p:spPr>
      </p:pic>
      <p:sp>
        <p:nvSpPr>
          <p:cNvPr id="110" name="Freeform 45">
            <a:extLst>
              <a:ext uri="{FF2B5EF4-FFF2-40B4-BE49-F238E27FC236}">
                <a16:creationId xmlns:a16="http://schemas.microsoft.com/office/drawing/2014/main" id="{40399E44-1073-4DCD-A3D7-019C511736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77882" y="3266752"/>
            <a:ext cx="533400" cy="522288"/>
          </a:xfrm>
          <a:custGeom>
            <a:avLst/>
            <a:gdLst>
              <a:gd name="T0" fmla="*/ 1359 w 1716"/>
              <a:gd name="T1" fmla="*/ 162 h 1692"/>
              <a:gd name="T2" fmla="*/ 1068 w 1716"/>
              <a:gd name="T3" fmla="*/ 28 h 1692"/>
              <a:gd name="T4" fmla="*/ 225 w 1716"/>
              <a:gd name="T5" fmla="*/ 286 h 1692"/>
              <a:gd name="T6" fmla="*/ 48 w 1716"/>
              <a:gd name="T7" fmla="*/ 601 h 1692"/>
              <a:gd name="T8" fmla="*/ 357 w 1716"/>
              <a:gd name="T9" fmla="*/ 1527 h 1692"/>
              <a:gd name="T10" fmla="*/ 613 w 1716"/>
              <a:gd name="T11" fmla="*/ 1654 h 1692"/>
              <a:gd name="T12" fmla="*/ 1264 w 1716"/>
              <a:gd name="T13" fmla="*/ 1589 h 1692"/>
              <a:gd name="T14" fmla="*/ 1684 w 1716"/>
              <a:gd name="T15" fmla="*/ 1050 h 1692"/>
              <a:gd name="T16" fmla="*/ 1548 w 1716"/>
              <a:gd name="T17" fmla="*/ 470 h 1692"/>
              <a:gd name="T18" fmla="*/ 1489 w 1716"/>
              <a:gd name="T19" fmla="*/ 374 h 1692"/>
              <a:gd name="T20" fmla="*/ 1225 w 1716"/>
              <a:gd name="T21" fmla="*/ 657 h 1692"/>
              <a:gd name="T22" fmla="*/ 1454 w 1716"/>
              <a:gd name="T23" fmla="*/ 857 h 1692"/>
              <a:gd name="T24" fmla="*/ 901 w 1716"/>
              <a:gd name="T25" fmla="*/ 270 h 1692"/>
              <a:gd name="T26" fmla="*/ 776 w 1716"/>
              <a:gd name="T27" fmla="*/ 483 h 1692"/>
              <a:gd name="T28" fmla="*/ 500 w 1716"/>
              <a:gd name="T29" fmla="*/ 732 h 1692"/>
              <a:gd name="T30" fmla="*/ 585 w 1716"/>
              <a:gd name="T31" fmla="*/ 360 h 1692"/>
              <a:gd name="T32" fmla="*/ 884 w 1716"/>
              <a:gd name="T33" fmla="*/ 632 h 1692"/>
              <a:gd name="T34" fmla="*/ 961 w 1716"/>
              <a:gd name="T35" fmla="*/ 655 h 1692"/>
              <a:gd name="T36" fmla="*/ 876 w 1716"/>
              <a:gd name="T37" fmla="*/ 932 h 1692"/>
              <a:gd name="T38" fmla="*/ 1321 w 1716"/>
              <a:gd name="T39" fmla="*/ 524 h 1692"/>
              <a:gd name="T40" fmla="*/ 1151 w 1716"/>
              <a:gd name="T41" fmla="*/ 346 h 1692"/>
              <a:gd name="T42" fmla="*/ 1375 w 1716"/>
              <a:gd name="T43" fmla="*/ 449 h 1692"/>
              <a:gd name="T44" fmla="*/ 1326 w 1716"/>
              <a:gd name="T45" fmla="*/ 247 h 1692"/>
              <a:gd name="T46" fmla="*/ 1326 w 1716"/>
              <a:gd name="T47" fmla="*/ 247 h 1692"/>
              <a:gd name="T48" fmla="*/ 1123 w 1716"/>
              <a:gd name="T49" fmla="*/ 129 h 1692"/>
              <a:gd name="T50" fmla="*/ 1058 w 1716"/>
              <a:gd name="T51" fmla="*/ 337 h 1692"/>
              <a:gd name="T52" fmla="*/ 968 w 1716"/>
              <a:gd name="T53" fmla="*/ 90 h 1692"/>
              <a:gd name="T54" fmla="*/ 811 w 1716"/>
              <a:gd name="T55" fmla="*/ 90 h 1692"/>
              <a:gd name="T56" fmla="*/ 736 w 1716"/>
              <a:gd name="T57" fmla="*/ 124 h 1692"/>
              <a:gd name="T58" fmla="*/ 659 w 1716"/>
              <a:gd name="T59" fmla="*/ 215 h 1692"/>
              <a:gd name="T60" fmla="*/ 655 w 1716"/>
              <a:gd name="T61" fmla="*/ 226 h 1692"/>
              <a:gd name="T62" fmla="*/ 576 w 1716"/>
              <a:gd name="T63" fmla="*/ 137 h 1692"/>
              <a:gd name="T64" fmla="*/ 352 w 1716"/>
              <a:gd name="T65" fmla="*/ 333 h 1692"/>
              <a:gd name="T66" fmla="*/ 571 w 1716"/>
              <a:gd name="T67" fmla="*/ 234 h 1692"/>
              <a:gd name="T68" fmla="*/ 342 w 1716"/>
              <a:gd name="T69" fmla="*/ 383 h 1692"/>
              <a:gd name="T70" fmla="*/ 133 w 1716"/>
              <a:gd name="T71" fmla="*/ 597 h 1692"/>
              <a:gd name="T72" fmla="*/ 111 w 1716"/>
              <a:gd name="T73" fmla="*/ 763 h 1692"/>
              <a:gd name="T74" fmla="*/ 120 w 1716"/>
              <a:gd name="T75" fmla="*/ 1017 h 1692"/>
              <a:gd name="T76" fmla="*/ 355 w 1716"/>
              <a:gd name="T77" fmla="*/ 1078 h 1692"/>
              <a:gd name="T78" fmla="*/ 149 w 1716"/>
              <a:gd name="T79" fmla="*/ 895 h 1692"/>
              <a:gd name="T80" fmla="*/ 462 w 1716"/>
              <a:gd name="T81" fmla="*/ 806 h 1692"/>
              <a:gd name="T82" fmla="*/ 365 w 1716"/>
              <a:gd name="T83" fmla="*/ 1430 h 1692"/>
              <a:gd name="T84" fmla="*/ 599 w 1716"/>
              <a:gd name="T85" fmla="*/ 1564 h 1692"/>
              <a:gd name="T86" fmla="*/ 526 w 1716"/>
              <a:gd name="T87" fmla="*/ 858 h 1692"/>
              <a:gd name="T88" fmla="*/ 947 w 1716"/>
              <a:gd name="T89" fmla="*/ 1605 h 1692"/>
              <a:gd name="T90" fmla="*/ 947 w 1716"/>
              <a:gd name="T91" fmla="*/ 1605 h 1692"/>
              <a:gd name="T92" fmla="*/ 1074 w 1716"/>
              <a:gd name="T93" fmla="*/ 1293 h 1692"/>
              <a:gd name="T94" fmla="*/ 1373 w 1716"/>
              <a:gd name="T95" fmla="*/ 1415 h 1692"/>
              <a:gd name="T96" fmla="*/ 1381 w 1716"/>
              <a:gd name="T97" fmla="*/ 1396 h 1692"/>
              <a:gd name="T98" fmla="*/ 1268 w 1716"/>
              <a:gd name="T99" fmla="*/ 1352 h 1692"/>
              <a:gd name="T100" fmla="*/ 1215 w 1716"/>
              <a:gd name="T101" fmla="*/ 1033 h 1692"/>
              <a:gd name="T102" fmla="*/ 1463 w 1716"/>
              <a:gd name="T103" fmla="*/ 613 h 1692"/>
              <a:gd name="T104" fmla="*/ 1579 w 1716"/>
              <a:gd name="T105" fmla="*/ 655 h 1692"/>
              <a:gd name="T106" fmla="*/ 1522 w 1716"/>
              <a:gd name="T107" fmla="*/ 789 h 1692"/>
              <a:gd name="T108" fmla="*/ 1595 w 1716"/>
              <a:gd name="T109" fmla="*/ 1069 h 1692"/>
              <a:gd name="T110" fmla="*/ 1541 w 1716"/>
              <a:gd name="T111" fmla="*/ 89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6" h="1692">
                <a:moveTo>
                  <a:pt x="1657" y="556"/>
                </a:moveTo>
                <a:cubicBezTo>
                  <a:pt x="1605" y="414"/>
                  <a:pt x="1514" y="287"/>
                  <a:pt x="1395" y="190"/>
                </a:cubicBezTo>
                <a:cubicBezTo>
                  <a:pt x="1389" y="187"/>
                  <a:pt x="1385" y="183"/>
                  <a:pt x="1380" y="179"/>
                </a:cubicBezTo>
                <a:cubicBezTo>
                  <a:pt x="1373" y="174"/>
                  <a:pt x="1366" y="168"/>
                  <a:pt x="1359" y="162"/>
                </a:cubicBezTo>
                <a:cubicBezTo>
                  <a:pt x="1295" y="117"/>
                  <a:pt x="1224" y="79"/>
                  <a:pt x="1146" y="52"/>
                </a:cubicBezTo>
                <a:cubicBezTo>
                  <a:pt x="1143" y="51"/>
                  <a:pt x="1140" y="50"/>
                  <a:pt x="1137" y="49"/>
                </a:cubicBezTo>
                <a:cubicBezTo>
                  <a:pt x="1127" y="45"/>
                  <a:pt x="1116" y="42"/>
                  <a:pt x="1106" y="38"/>
                </a:cubicBezTo>
                <a:cubicBezTo>
                  <a:pt x="1094" y="35"/>
                  <a:pt x="1082" y="31"/>
                  <a:pt x="1068" y="28"/>
                </a:cubicBezTo>
                <a:cubicBezTo>
                  <a:pt x="989" y="8"/>
                  <a:pt x="908" y="0"/>
                  <a:pt x="829" y="3"/>
                </a:cubicBezTo>
                <a:cubicBezTo>
                  <a:pt x="820" y="3"/>
                  <a:pt x="811" y="4"/>
                  <a:pt x="802" y="4"/>
                </a:cubicBezTo>
                <a:cubicBezTo>
                  <a:pt x="642" y="15"/>
                  <a:pt x="488" y="71"/>
                  <a:pt x="361" y="163"/>
                </a:cubicBezTo>
                <a:cubicBezTo>
                  <a:pt x="311" y="199"/>
                  <a:pt x="265" y="241"/>
                  <a:pt x="225" y="286"/>
                </a:cubicBezTo>
                <a:cubicBezTo>
                  <a:pt x="184" y="332"/>
                  <a:pt x="148" y="383"/>
                  <a:pt x="117" y="438"/>
                </a:cubicBezTo>
                <a:cubicBezTo>
                  <a:pt x="95" y="477"/>
                  <a:pt x="75" y="520"/>
                  <a:pt x="60" y="565"/>
                </a:cubicBezTo>
                <a:cubicBezTo>
                  <a:pt x="59" y="567"/>
                  <a:pt x="58" y="569"/>
                  <a:pt x="57" y="572"/>
                </a:cubicBezTo>
                <a:cubicBezTo>
                  <a:pt x="54" y="581"/>
                  <a:pt x="51" y="591"/>
                  <a:pt x="48" y="601"/>
                </a:cubicBezTo>
                <a:cubicBezTo>
                  <a:pt x="2" y="750"/>
                  <a:pt x="0" y="902"/>
                  <a:pt x="34" y="1044"/>
                </a:cubicBezTo>
                <a:cubicBezTo>
                  <a:pt x="52" y="1113"/>
                  <a:pt x="77" y="1180"/>
                  <a:pt x="111" y="1243"/>
                </a:cubicBezTo>
                <a:cubicBezTo>
                  <a:pt x="154" y="1325"/>
                  <a:pt x="212" y="1400"/>
                  <a:pt x="281" y="1464"/>
                </a:cubicBezTo>
                <a:cubicBezTo>
                  <a:pt x="305" y="1486"/>
                  <a:pt x="331" y="1507"/>
                  <a:pt x="357" y="1527"/>
                </a:cubicBezTo>
                <a:cubicBezTo>
                  <a:pt x="423" y="1574"/>
                  <a:pt x="496" y="1613"/>
                  <a:pt x="575" y="1641"/>
                </a:cubicBezTo>
                <a:cubicBezTo>
                  <a:pt x="578" y="1642"/>
                  <a:pt x="580" y="1643"/>
                  <a:pt x="584" y="1644"/>
                </a:cubicBezTo>
                <a:cubicBezTo>
                  <a:pt x="593" y="1647"/>
                  <a:pt x="603" y="1651"/>
                  <a:pt x="612" y="1653"/>
                </a:cubicBezTo>
                <a:cubicBezTo>
                  <a:pt x="613" y="1654"/>
                  <a:pt x="613" y="1654"/>
                  <a:pt x="613" y="1654"/>
                </a:cubicBezTo>
                <a:cubicBezTo>
                  <a:pt x="626" y="1658"/>
                  <a:pt x="640" y="1661"/>
                  <a:pt x="652" y="1664"/>
                </a:cubicBezTo>
                <a:cubicBezTo>
                  <a:pt x="735" y="1685"/>
                  <a:pt x="818" y="1692"/>
                  <a:pt x="899" y="1689"/>
                </a:cubicBezTo>
                <a:cubicBezTo>
                  <a:pt x="932" y="1687"/>
                  <a:pt x="965" y="1684"/>
                  <a:pt x="998" y="1679"/>
                </a:cubicBezTo>
                <a:cubicBezTo>
                  <a:pt x="1091" y="1664"/>
                  <a:pt x="1181" y="1632"/>
                  <a:pt x="1264" y="1589"/>
                </a:cubicBezTo>
                <a:cubicBezTo>
                  <a:pt x="1327" y="1555"/>
                  <a:pt x="1385" y="1513"/>
                  <a:pt x="1439" y="1464"/>
                </a:cubicBezTo>
                <a:cubicBezTo>
                  <a:pt x="1538" y="1373"/>
                  <a:pt x="1616" y="1257"/>
                  <a:pt x="1664" y="1120"/>
                </a:cubicBezTo>
                <a:cubicBezTo>
                  <a:pt x="1667" y="1111"/>
                  <a:pt x="1670" y="1101"/>
                  <a:pt x="1673" y="1091"/>
                </a:cubicBezTo>
                <a:cubicBezTo>
                  <a:pt x="1677" y="1078"/>
                  <a:pt x="1681" y="1064"/>
                  <a:pt x="1684" y="1050"/>
                </a:cubicBezTo>
                <a:cubicBezTo>
                  <a:pt x="1696" y="1001"/>
                  <a:pt x="1704" y="951"/>
                  <a:pt x="1707" y="901"/>
                </a:cubicBezTo>
                <a:cubicBezTo>
                  <a:pt x="1716" y="782"/>
                  <a:pt x="1697" y="664"/>
                  <a:pt x="1657" y="556"/>
                </a:cubicBezTo>
                <a:close/>
                <a:moveTo>
                  <a:pt x="1489" y="374"/>
                </a:moveTo>
                <a:cubicBezTo>
                  <a:pt x="1513" y="405"/>
                  <a:pt x="1533" y="438"/>
                  <a:pt x="1548" y="470"/>
                </a:cubicBezTo>
                <a:cubicBezTo>
                  <a:pt x="1530" y="450"/>
                  <a:pt x="1511" y="430"/>
                  <a:pt x="1492" y="411"/>
                </a:cubicBezTo>
                <a:cubicBezTo>
                  <a:pt x="1484" y="399"/>
                  <a:pt x="1474" y="387"/>
                  <a:pt x="1465" y="376"/>
                </a:cubicBezTo>
                <a:cubicBezTo>
                  <a:pt x="1464" y="364"/>
                  <a:pt x="1462" y="351"/>
                  <a:pt x="1460" y="339"/>
                </a:cubicBezTo>
                <a:cubicBezTo>
                  <a:pt x="1470" y="350"/>
                  <a:pt x="1480" y="362"/>
                  <a:pt x="1489" y="374"/>
                </a:cubicBezTo>
                <a:close/>
                <a:moveTo>
                  <a:pt x="1454" y="857"/>
                </a:moveTo>
                <a:cubicBezTo>
                  <a:pt x="1412" y="890"/>
                  <a:pt x="1360" y="915"/>
                  <a:pt x="1299" y="933"/>
                </a:cubicBezTo>
                <a:cubicBezTo>
                  <a:pt x="1276" y="941"/>
                  <a:pt x="1250" y="946"/>
                  <a:pt x="1225" y="951"/>
                </a:cubicBezTo>
                <a:cubicBezTo>
                  <a:pt x="1234" y="849"/>
                  <a:pt x="1234" y="751"/>
                  <a:pt x="1225" y="657"/>
                </a:cubicBezTo>
                <a:cubicBezTo>
                  <a:pt x="1232" y="656"/>
                  <a:pt x="1239" y="654"/>
                  <a:pt x="1245" y="652"/>
                </a:cubicBezTo>
                <a:cubicBezTo>
                  <a:pt x="1289" y="639"/>
                  <a:pt x="1329" y="620"/>
                  <a:pt x="1363" y="593"/>
                </a:cubicBezTo>
                <a:cubicBezTo>
                  <a:pt x="1373" y="610"/>
                  <a:pt x="1381" y="629"/>
                  <a:pt x="1389" y="647"/>
                </a:cubicBezTo>
                <a:cubicBezTo>
                  <a:pt x="1420" y="713"/>
                  <a:pt x="1442" y="784"/>
                  <a:pt x="1454" y="857"/>
                </a:cubicBezTo>
                <a:close/>
                <a:moveTo>
                  <a:pt x="717" y="429"/>
                </a:moveTo>
                <a:cubicBezTo>
                  <a:pt x="712" y="423"/>
                  <a:pt x="707" y="416"/>
                  <a:pt x="703" y="411"/>
                </a:cubicBezTo>
                <a:cubicBezTo>
                  <a:pt x="682" y="383"/>
                  <a:pt x="666" y="353"/>
                  <a:pt x="658" y="325"/>
                </a:cubicBezTo>
                <a:cubicBezTo>
                  <a:pt x="736" y="293"/>
                  <a:pt x="818" y="275"/>
                  <a:pt x="901" y="270"/>
                </a:cubicBezTo>
                <a:cubicBezTo>
                  <a:pt x="837" y="313"/>
                  <a:pt x="776" y="366"/>
                  <a:pt x="717" y="429"/>
                </a:cubicBezTo>
                <a:close/>
                <a:moveTo>
                  <a:pt x="981" y="315"/>
                </a:moveTo>
                <a:cubicBezTo>
                  <a:pt x="908" y="556"/>
                  <a:pt x="908" y="556"/>
                  <a:pt x="908" y="556"/>
                </a:cubicBezTo>
                <a:cubicBezTo>
                  <a:pt x="858" y="536"/>
                  <a:pt x="814" y="512"/>
                  <a:pt x="776" y="483"/>
                </a:cubicBezTo>
                <a:cubicBezTo>
                  <a:pt x="801" y="456"/>
                  <a:pt x="827" y="432"/>
                  <a:pt x="853" y="409"/>
                </a:cubicBezTo>
                <a:cubicBezTo>
                  <a:pt x="894" y="372"/>
                  <a:pt x="937" y="340"/>
                  <a:pt x="981" y="315"/>
                </a:cubicBezTo>
                <a:close/>
                <a:moveTo>
                  <a:pt x="664" y="488"/>
                </a:moveTo>
                <a:cubicBezTo>
                  <a:pt x="604" y="561"/>
                  <a:pt x="550" y="643"/>
                  <a:pt x="500" y="732"/>
                </a:cubicBezTo>
                <a:cubicBezTo>
                  <a:pt x="475" y="709"/>
                  <a:pt x="453" y="685"/>
                  <a:pt x="433" y="659"/>
                </a:cubicBezTo>
                <a:cubicBezTo>
                  <a:pt x="400" y="617"/>
                  <a:pt x="376" y="573"/>
                  <a:pt x="361" y="528"/>
                </a:cubicBezTo>
                <a:cubicBezTo>
                  <a:pt x="420" y="466"/>
                  <a:pt x="487" y="413"/>
                  <a:pt x="560" y="372"/>
                </a:cubicBezTo>
                <a:cubicBezTo>
                  <a:pt x="568" y="368"/>
                  <a:pt x="576" y="364"/>
                  <a:pt x="585" y="360"/>
                </a:cubicBezTo>
                <a:cubicBezTo>
                  <a:pt x="596" y="394"/>
                  <a:pt x="615" y="429"/>
                  <a:pt x="639" y="460"/>
                </a:cubicBezTo>
                <a:cubicBezTo>
                  <a:pt x="647" y="470"/>
                  <a:pt x="655" y="479"/>
                  <a:pt x="664" y="488"/>
                </a:cubicBezTo>
                <a:close/>
                <a:moveTo>
                  <a:pt x="724" y="543"/>
                </a:moveTo>
                <a:cubicBezTo>
                  <a:pt x="769" y="579"/>
                  <a:pt x="823" y="609"/>
                  <a:pt x="884" y="632"/>
                </a:cubicBezTo>
                <a:cubicBezTo>
                  <a:pt x="799" y="909"/>
                  <a:pt x="799" y="909"/>
                  <a:pt x="799" y="909"/>
                </a:cubicBezTo>
                <a:cubicBezTo>
                  <a:pt x="709" y="879"/>
                  <a:pt x="630" y="835"/>
                  <a:pt x="563" y="785"/>
                </a:cubicBezTo>
                <a:cubicBezTo>
                  <a:pt x="611" y="696"/>
                  <a:pt x="665" y="614"/>
                  <a:pt x="724" y="543"/>
                </a:cubicBezTo>
                <a:close/>
                <a:moveTo>
                  <a:pt x="961" y="655"/>
                </a:moveTo>
                <a:cubicBezTo>
                  <a:pt x="1024" y="670"/>
                  <a:pt x="1087" y="674"/>
                  <a:pt x="1145" y="670"/>
                </a:cubicBezTo>
                <a:cubicBezTo>
                  <a:pt x="1146" y="679"/>
                  <a:pt x="1147" y="686"/>
                  <a:pt x="1147" y="694"/>
                </a:cubicBezTo>
                <a:cubicBezTo>
                  <a:pt x="1154" y="778"/>
                  <a:pt x="1152" y="867"/>
                  <a:pt x="1143" y="960"/>
                </a:cubicBezTo>
                <a:cubicBezTo>
                  <a:pt x="1059" y="965"/>
                  <a:pt x="968" y="956"/>
                  <a:pt x="876" y="932"/>
                </a:cubicBezTo>
                <a:cubicBezTo>
                  <a:pt x="961" y="655"/>
                  <a:pt x="961" y="655"/>
                  <a:pt x="961" y="655"/>
                </a:cubicBezTo>
                <a:cubicBezTo>
                  <a:pt x="961" y="655"/>
                  <a:pt x="961" y="655"/>
                  <a:pt x="961" y="655"/>
                </a:cubicBezTo>
                <a:close/>
                <a:moveTo>
                  <a:pt x="1151" y="346"/>
                </a:moveTo>
                <a:cubicBezTo>
                  <a:pt x="1217" y="396"/>
                  <a:pt x="1274" y="456"/>
                  <a:pt x="1321" y="524"/>
                </a:cubicBezTo>
                <a:cubicBezTo>
                  <a:pt x="1295" y="546"/>
                  <a:pt x="1262" y="564"/>
                  <a:pt x="1223" y="575"/>
                </a:cubicBezTo>
                <a:cubicBezTo>
                  <a:pt x="1220" y="576"/>
                  <a:pt x="1218" y="577"/>
                  <a:pt x="1215" y="577"/>
                </a:cubicBezTo>
                <a:cubicBezTo>
                  <a:pt x="1210" y="552"/>
                  <a:pt x="1205" y="527"/>
                  <a:pt x="1200" y="503"/>
                </a:cubicBezTo>
                <a:cubicBezTo>
                  <a:pt x="1188" y="448"/>
                  <a:pt x="1171" y="395"/>
                  <a:pt x="1151" y="346"/>
                </a:cubicBezTo>
                <a:close/>
                <a:moveTo>
                  <a:pt x="1382" y="423"/>
                </a:moveTo>
                <a:cubicBezTo>
                  <a:pt x="1381" y="430"/>
                  <a:pt x="1380" y="436"/>
                  <a:pt x="1378" y="441"/>
                </a:cubicBezTo>
                <a:cubicBezTo>
                  <a:pt x="1378" y="442"/>
                  <a:pt x="1377" y="444"/>
                  <a:pt x="1377" y="445"/>
                </a:cubicBezTo>
                <a:cubicBezTo>
                  <a:pt x="1377" y="446"/>
                  <a:pt x="1376" y="448"/>
                  <a:pt x="1375" y="449"/>
                </a:cubicBezTo>
                <a:cubicBezTo>
                  <a:pt x="1374" y="452"/>
                  <a:pt x="1373" y="455"/>
                  <a:pt x="1372" y="458"/>
                </a:cubicBezTo>
                <a:cubicBezTo>
                  <a:pt x="1347" y="423"/>
                  <a:pt x="1320" y="391"/>
                  <a:pt x="1290" y="362"/>
                </a:cubicBezTo>
                <a:cubicBezTo>
                  <a:pt x="1323" y="380"/>
                  <a:pt x="1354" y="400"/>
                  <a:pt x="1382" y="423"/>
                </a:cubicBezTo>
                <a:close/>
                <a:moveTo>
                  <a:pt x="1326" y="247"/>
                </a:moveTo>
                <a:cubicBezTo>
                  <a:pt x="1328" y="249"/>
                  <a:pt x="1330" y="251"/>
                  <a:pt x="1331" y="254"/>
                </a:cubicBezTo>
                <a:cubicBezTo>
                  <a:pt x="1347" y="273"/>
                  <a:pt x="1359" y="293"/>
                  <a:pt x="1368" y="314"/>
                </a:cubicBezTo>
                <a:cubicBezTo>
                  <a:pt x="1320" y="283"/>
                  <a:pt x="1268" y="258"/>
                  <a:pt x="1213" y="238"/>
                </a:cubicBezTo>
                <a:cubicBezTo>
                  <a:pt x="1251" y="236"/>
                  <a:pt x="1289" y="239"/>
                  <a:pt x="1326" y="247"/>
                </a:cubicBezTo>
                <a:close/>
                <a:moveTo>
                  <a:pt x="1123" y="129"/>
                </a:moveTo>
                <a:cubicBezTo>
                  <a:pt x="1147" y="138"/>
                  <a:pt x="1172" y="148"/>
                  <a:pt x="1195" y="159"/>
                </a:cubicBezTo>
                <a:cubicBezTo>
                  <a:pt x="1166" y="161"/>
                  <a:pt x="1137" y="166"/>
                  <a:pt x="1108" y="175"/>
                </a:cubicBezTo>
                <a:cubicBezTo>
                  <a:pt x="1123" y="129"/>
                  <a:pt x="1123" y="129"/>
                  <a:pt x="1123" y="129"/>
                </a:cubicBezTo>
                <a:cubicBezTo>
                  <a:pt x="1123" y="129"/>
                  <a:pt x="1123" y="129"/>
                  <a:pt x="1123" y="129"/>
                </a:cubicBezTo>
                <a:close/>
                <a:moveTo>
                  <a:pt x="1135" y="590"/>
                </a:moveTo>
                <a:cubicBezTo>
                  <a:pt x="1088" y="594"/>
                  <a:pt x="1037" y="590"/>
                  <a:pt x="984" y="579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94" y="410"/>
                  <a:pt x="1119" y="496"/>
                  <a:pt x="1135" y="590"/>
                </a:cubicBezTo>
                <a:close/>
                <a:moveTo>
                  <a:pt x="1045" y="105"/>
                </a:moveTo>
                <a:cubicBezTo>
                  <a:pt x="1031" y="150"/>
                  <a:pt x="1031" y="150"/>
                  <a:pt x="1031" y="150"/>
                </a:cubicBezTo>
                <a:cubicBezTo>
                  <a:pt x="1012" y="129"/>
                  <a:pt x="991" y="109"/>
                  <a:pt x="968" y="90"/>
                </a:cubicBezTo>
                <a:cubicBezTo>
                  <a:pt x="994" y="94"/>
                  <a:pt x="1019" y="98"/>
                  <a:pt x="1045" y="105"/>
                </a:cubicBezTo>
                <a:close/>
                <a:moveTo>
                  <a:pt x="809" y="90"/>
                </a:moveTo>
                <a:cubicBezTo>
                  <a:pt x="810" y="91"/>
                  <a:pt x="810" y="91"/>
                  <a:pt x="811" y="91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1" y="91"/>
                  <a:pt x="811" y="91"/>
                  <a:pt x="811" y="91"/>
                </a:cubicBezTo>
                <a:cubicBezTo>
                  <a:pt x="845" y="104"/>
                  <a:pt x="879" y="123"/>
                  <a:pt x="909" y="146"/>
                </a:cubicBezTo>
                <a:cubicBezTo>
                  <a:pt x="851" y="132"/>
                  <a:pt x="793" y="125"/>
                  <a:pt x="736" y="124"/>
                </a:cubicBezTo>
                <a:cubicBezTo>
                  <a:pt x="757" y="111"/>
                  <a:pt x="781" y="99"/>
                  <a:pt x="809" y="90"/>
                </a:cubicBezTo>
                <a:close/>
                <a:moveTo>
                  <a:pt x="655" y="226"/>
                </a:moveTo>
                <a:cubicBezTo>
                  <a:pt x="656" y="225"/>
                  <a:pt x="656" y="224"/>
                  <a:pt x="656" y="223"/>
                </a:cubicBezTo>
                <a:cubicBezTo>
                  <a:pt x="657" y="221"/>
                  <a:pt x="658" y="218"/>
                  <a:pt x="659" y="215"/>
                </a:cubicBezTo>
                <a:cubicBezTo>
                  <a:pt x="660" y="212"/>
                  <a:pt x="661" y="209"/>
                  <a:pt x="662" y="206"/>
                </a:cubicBezTo>
                <a:cubicBezTo>
                  <a:pt x="700" y="203"/>
                  <a:pt x="738" y="203"/>
                  <a:pt x="777" y="206"/>
                </a:cubicBezTo>
                <a:cubicBezTo>
                  <a:pt x="734" y="214"/>
                  <a:pt x="693" y="226"/>
                  <a:pt x="652" y="242"/>
                </a:cubicBezTo>
                <a:cubicBezTo>
                  <a:pt x="653" y="237"/>
                  <a:pt x="654" y="231"/>
                  <a:pt x="655" y="226"/>
                </a:cubicBezTo>
                <a:close/>
                <a:moveTo>
                  <a:pt x="622" y="99"/>
                </a:moveTo>
                <a:cubicBezTo>
                  <a:pt x="630" y="97"/>
                  <a:pt x="638" y="95"/>
                  <a:pt x="646" y="93"/>
                </a:cubicBezTo>
                <a:cubicBezTo>
                  <a:pt x="637" y="101"/>
                  <a:pt x="629" y="111"/>
                  <a:pt x="621" y="121"/>
                </a:cubicBezTo>
                <a:cubicBezTo>
                  <a:pt x="606" y="126"/>
                  <a:pt x="591" y="131"/>
                  <a:pt x="576" y="137"/>
                </a:cubicBezTo>
                <a:cubicBezTo>
                  <a:pt x="550" y="142"/>
                  <a:pt x="523" y="148"/>
                  <a:pt x="498" y="155"/>
                </a:cubicBezTo>
                <a:cubicBezTo>
                  <a:pt x="533" y="132"/>
                  <a:pt x="575" y="114"/>
                  <a:pt x="622" y="99"/>
                </a:cubicBezTo>
                <a:close/>
                <a:moveTo>
                  <a:pt x="342" y="383"/>
                </a:moveTo>
                <a:cubicBezTo>
                  <a:pt x="344" y="367"/>
                  <a:pt x="348" y="349"/>
                  <a:pt x="352" y="333"/>
                </a:cubicBezTo>
                <a:cubicBezTo>
                  <a:pt x="354" y="328"/>
                  <a:pt x="355" y="324"/>
                  <a:pt x="357" y="319"/>
                </a:cubicBezTo>
                <a:cubicBezTo>
                  <a:pt x="361" y="310"/>
                  <a:pt x="365" y="301"/>
                  <a:pt x="370" y="291"/>
                </a:cubicBezTo>
                <a:cubicBezTo>
                  <a:pt x="434" y="258"/>
                  <a:pt x="504" y="234"/>
                  <a:pt x="574" y="219"/>
                </a:cubicBezTo>
                <a:cubicBezTo>
                  <a:pt x="573" y="223"/>
                  <a:pt x="572" y="228"/>
                  <a:pt x="571" y="234"/>
                </a:cubicBezTo>
                <a:cubicBezTo>
                  <a:pt x="569" y="248"/>
                  <a:pt x="568" y="262"/>
                  <a:pt x="569" y="277"/>
                </a:cubicBezTo>
                <a:cubicBezTo>
                  <a:pt x="553" y="285"/>
                  <a:pt x="536" y="293"/>
                  <a:pt x="520" y="303"/>
                </a:cubicBezTo>
                <a:cubicBezTo>
                  <a:pt x="457" y="338"/>
                  <a:pt x="396" y="383"/>
                  <a:pt x="341" y="435"/>
                </a:cubicBezTo>
                <a:cubicBezTo>
                  <a:pt x="340" y="417"/>
                  <a:pt x="340" y="400"/>
                  <a:pt x="342" y="383"/>
                </a:cubicBezTo>
                <a:close/>
                <a:moveTo>
                  <a:pt x="124" y="625"/>
                </a:moveTo>
                <a:cubicBezTo>
                  <a:pt x="124" y="625"/>
                  <a:pt x="124" y="625"/>
                  <a:pt x="124" y="625"/>
                </a:cubicBezTo>
                <a:cubicBezTo>
                  <a:pt x="125" y="624"/>
                  <a:pt x="125" y="624"/>
                  <a:pt x="125" y="624"/>
                </a:cubicBezTo>
                <a:cubicBezTo>
                  <a:pt x="127" y="614"/>
                  <a:pt x="130" y="606"/>
                  <a:pt x="133" y="597"/>
                </a:cubicBezTo>
                <a:cubicBezTo>
                  <a:pt x="163" y="510"/>
                  <a:pt x="208" y="432"/>
                  <a:pt x="263" y="365"/>
                </a:cubicBezTo>
                <a:cubicBezTo>
                  <a:pt x="260" y="388"/>
                  <a:pt x="259" y="411"/>
                  <a:pt x="260" y="435"/>
                </a:cubicBezTo>
                <a:cubicBezTo>
                  <a:pt x="261" y="459"/>
                  <a:pt x="265" y="483"/>
                  <a:pt x="271" y="508"/>
                </a:cubicBezTo>
                <a:cubicBezTo>
                  <a:pt x="206" y="582"/>
                  <a:pt x="153" y="668"/>
                  <a:pt x="111" y="763"/>
                </a:cubicBezTo>
                <a:cubicBezTo>
                  <a:pt x="107" y="716"/>
                  <a:pt x="111" y="669"/>
                  <a:pt x="124" y="625"/>
                </a:cubicBezTo>
                <a:close/>
                <a:moveTo>
                  <a:pt x="292" y="1361"/>
                </a:moveTo>
                <a:cubicBezTo>
                  <a:pt x="208" y="1270"/>
                  <a:pt x="148" y="1159"/>
                  <a:pt x="116" y="1039"/>
                </a:cubicBezTo>
                <a:cubicBezTo>
                  <a:pt x="117" y="1031"/>
                  <a:pt x="118" y="1024"/>
                  <a:pt x="120" y="1017"/>
                </a:cubicBezTo>
                <a:cubicBezTo>
                  <a:pt x="131" y="1035"/>
                  <a:pt x="144" y="1052"/>
                  <a:pt x="158" y="1071"/>
                </a:cubicBezTo>
                <a:cubicBezTo>
                  <a:pt x="201" y="1126"/>
                  <a:pt x="255" y="1180"/>
                  <a:pt x="317" y="1228"/>
                </a:cubicBezTo>
                <a:cubicBezTo>
                  <a:pt x="306" y="1273"/>
                  <a:pt x="299" y="1318"/>
                  <a:pt x="292" y="1361"/>
                </a:cubicBezTo>
                <a:close/>
                <a:moveTo>
                  <a:pt x="355" y="1078"/>
                </a:moveTo>
                <a:cubicBezTo>
                  <a:pt x="349" y="1099"/>
                  <a:pt x="343" y="1120"/>
                  <a:pt x="338" y="1142"/>
                </a:cubicBezTo>
                <a:cubicBezTo>
                  <a:pt x="293" y="1104"/>
                  <a:pt x="254" y="1064"/>
                  <a:pt x="221" y="1022"/>
                </a:cubicBezTo>
                <a:cubicBezTo>
                  <a:pt x="191" y="981"/>
                  <a:pt x="166" y="940"/>
                  <a:pt x="148" y="898"/>
                </a:cubicBezTo>
                <a:cubicBezTo>
                  <a:pt x="148" y="897"/>
                  <a:pt x="148" y="896"/>
                  <a:pt x="149" y="895"/>
                </a:cubicBezTo>
                <a:cubicBezTo>
                  <a:pt x="152" y="885"/>
                  <a:pt x="155" y="875"/>
                  <a:pt x="158" y="864"/>
                </a:cubicBezTo>
                <a:cubicBezTo>
                  <a:pt x="193" y="765"/>
                  <a:pt x="242" y="675"/>
                  <a:pt x="301" y="597"/>
                </a:cubicBezTo>
                <a:cubicBezTo>
                  <a:pt x="319" y="636"/>
                  <a:pt x="342" y="672"/>
                  <a:pt x="369" y="708"/>
                </a:cubicBezTo>
                <a:cubicBezTo>
                  <a:pt x="395" y="743"/>
                  <a:pt x="427" y="776"/>
                  <a:pt x="462" y="806"/>
                </a:cubicBezTo>
                <a:cubicBezTo>
                  <a:pt x="427" y="880"/>
                  <a:pt x="395" y="957"/>
                  <a:pt x="369" y="1038"/>
                </a:cubicBezTo>
                <a:cubicBezTo>
                  <a:pt x="365" y="1051"/>
                  <a:pt x="360" y="1065"/>
                  <a:pt x="355" y="1078"/>
                </a:cubicBezTo>
                <a:close/>
                <a:moveTo>
                  <a:pt x="599" y="1564"/>
                </a:moveTo>
                <a:cubicBezTo>
                  <a:pt x="511" y="1533"/>
                  <a:pt x="432" y="1487"/>
                  <a:pt x="365" y="1430"/>
                </a:cubicBezTo>
                <a:cubicBezTo>
                  <a:pt x="371" y="1381"/>
                  <a:pt x="378" y="1330"/>
                  <a:pt x="388" y="1279"/>
                </a:cubicBezTo>
                <a:cubicBezTo>
                  <a:pt x="466" y="1329"/>
                  <a:pt x="553" y="1371"/>
                  <a:pt x="648" y="1404"/>
                </a:cubicBezTo>
                <a:cubicBezTo>
                  <a:pt x="599" y="1564"/>
                  <a:pt x="599" y="1564"/>
                  <a:pt x="599" y="1564"/>
                </a:cubicBezTo>
                <a:cubicBezTo>
                  <a:pt x="599" y="1564"/>
                  <a:pt x="599" y="1564"/>
                  <a:pt x="599" y="1564"/>
                </a:cubicBezTo>
                <a:close/>
                <a:moveTo>
                  <a:pt x="408" y="1195"/>
                </a:moveTo>
                <a:cubicBezTo>
                  <a:pt x="415" y="1164"/>
                  <a:pt x="423" y="1133"/>
                  <a:pt x="433" y="1101"/>
                </a:cubicBezTo>
                <a:cubicBezTo>
                  <a:pt x="437" y="1089"/>
                  <a:pt x="441" y="1076"/>
                  <a:pt x="445" y="1063"/>
                </a:cubicBezTo>
                <a:cubicBezTo>
                  <a:pt x="469" y="991"/>
                  <a:pt x="497" y="922"/>
                  <a:pt x="526" y="858"/>
                </a:cubicBezTo>
                <a:cubicBezTo>
                  <a:pt x="599" y="910"/>
                  <a:pt x="683" y="954"/>
                  <a:pt x="776" y="986"/>
                </a:cubicBezTo>
                <a:cubicBezTo>
                  <a:pt x="671" y="1327"/>
                  <a:pt x="671" y="1327"/>
                  <a:pt x="671" y="1327"/>
                </a:cubicBezTo>
                <a:cubicBezTo>
                  <a:pt x="572" y="1293"/>
                  <a:pt x="483" y="1247"/>
                  <a:pt x="408" y="1195"/>
                </a:cubicBezTo>
                <a:close/>
                <a:moveTo>
                  <a:pt x="947" y="1605"/>
                </a:moveTo>
                <a:cubicBezTo>
                  <a:pt x="858" y="1615"/>
                  <a:pt x="767" y="1610"/>
                  <a:pt x="676" y="1588"/>
                </a:cubicBezTo>
                <a:cubicBezTo>
                  <a:pt x="726" y="1427"/>
                  <a:pt x="726" y="1427"/>
                  <a:pt x="726" y="1427"/>
                </a:cubicBezTo>
                <a:cubicBezTo>
                  <a:pt x="823" y="1453"/>
                  <a:pt x="919" y="1466"/>
                  <a:pt x="1012" y="1467"/>
                </a:cubicBezTo>
                <a:cubicBezTo>
                  <a:pt x="992" y="1515"/>
                  <a:pt x="970" y="1561"/>
                  <a:pt x="947" y="1605"/>
                </a:cubicBezTo>
                <a:close/>
                <a:moveTo>
                  <a:pt x="748" y="1350"/>
                </a:moveTo>
                <a:cubicBezTo>
                  <a:pt x="853" y="1010"/>
                  <a:pt x="853" y="1010"/>
                  <a:pt x="853" y="1010"/>
                </a:cubicBezTo>
                <a:cubicBezTo>
                  <a:pt x="949" y="1034"/>
                  <a:pt x="1043" y="1044"/>
                  <a:pt x="1133" y="1040"/>
                </a:cubicBezTo>
                <a:cubicBezTo>
                  <a:pt x="1119" y="1123"/>
                  <a:pt x="1100" y="1208"/>
                  <a:pt x="1074" y="1293"/>
                </a:cubicBezTo>
                <a:cubicBezTo>
                  <a:pt x="1070" y="1306"/>
                  <a:pt x="1066" y="1320"/>
                  <a:pt x="1062" y="1332"/>
                </a:cubicBezTo>
                <a:cubicBezTo>
                  <a:pt x="1056" y="1350"/>
                  <a:pt x="1050" y="1368"/>
                  <a:pt x="1043" y="1387"/>
                </a:cubicBezTo>
                <a:cubicBezTo>
                  <a:pt x="950" y="1389"/>
                  <a:pt x="849" y="1376"/>
                  <a:pt x="748" y="1350"/>
                </a:cubicBezTo>
                <a:close/>
                <a:moveTo>
                  <a:pt x="1373" y="1415"/>
                </a:moveTo>
                <a:cubicBezTo>
                  <a:pt x="1279" y="1498"/>
                  <a:pt x="1166" y="1557"/>
                  <a:pt x="1046" y="1587"/>
                </a:cubicBezTo>
                <a:cubicBezTo>
                  <a:pt x="1065" y="1547"/>
                  <a:pt x="1084" y="1506"/>
                  <a:pt x="1100" y="1464"/>
                </a:cubicBezTo>
                <a:cubicBezTo>
                  <a:pt x="1167" y="1459"/>
                  <a:pt x="1231" y="1448"/>
                  <a:pt x="1291" y="1429"/>
                </a:cubicBezTo>
                <a:cubicBezTo>
                  <a:pt x="1323" y="1420"/>
                  <a:pt x="1353" y="1409"/>
                  <a:pt x="1381" y="1396"/>
                </a:cubicBezTo>
                <a:cubicBezTo>
                  <a:pt x="1378" y="1403"/>
                  <a:pt x="1376" y="1409"/>
                  <a:pt x="1373" y="1415"/>
                </a:cubicBezTo>
                <a:close/>
                <a:moveTo>
                  <a:pt x="1426" y="1280"/>
                </a:moveTo>
                <a:cubicBezTo>
                  <a:pt x="1425" y="1280"/>
                  <a:pt x="1425" y="1281"/>
                  <a:pt x="1425" y="1282"/>
                </a:cubicBezTo>
                <a:cubicBezTo>
                  <a:pt x="1379" y="1311"/>
                  <a:pt x="1327" y="1335"/>
                  <a:pt x="1268" y="1352"/>
                </a:cubicBezTo>
                <a:cubicBezTo>
                  <a:pt x="1225" y="1365"/>
                  <a:pt x="1179" y="1374"/>
                  <a:pt x="1131" y="1381"/>
                </a:cubicBezTo>
                <a:cubicBezTo>
                  <a:pt x="1134" y="1372"/>
                  <a:pt x="1136" y="1365"/>
                  <a:pt x="1139" y="1357"/>
                </a:cubicBezTo>
                <a:cubicBezTo>
                  <a:pt x="1143" y="1344"/>
                  <a:pt x="1147" y="1331"/>
                  <a:pt x="1151" y="1317"/>
                </a:cubicBezTo>
                <a:cubicBezTo>
                  <a:pt x="1181" y="1221"/>
                  <a:pt x="1201" y="1126"/>
                  <a:pt x="1215" y="1033"/>
                </a:cubicBezTo>
                <a:cubicBezTo>
                  <a:pt x="1252" y="1028"/>
                  <a:pt x="1288" y="1020"/>
                  <a:pt x="1323" y="1010"/>
                </a:cubicBezTo>
                <a:cubicBezTo>
                  <a:pt x="1374" y="994"/>
                  <a:pt x="1422" y="974"/>
                  <a:pt x="1465" y="948"/>
                </a:cubicBezTo>
                <a:cubicBezTo>
                  <a:pt x="1472" y="1055"/>
                  <a:pt x="1460" y="1168"/>
                  <a:pt x="1426" y="1280"/>
                </a:cubicBezTo>
                <a:close/>
                <a:moveTo>
                  <a:pt x="1463" y="613"/>
                </a:moveTo>
                <a:cubicBezTo>
                  <a:pt x="1451" y="586"/>
                  <a:pt x="1437" y="560"/>
                  <a:pt x="1421" y="533"/>
                </a:cubicBezTo>
                <a:cubicBezTo>
                  <a:pt x="1429" y="522"/>
                  <a:pt x="1437" y="510"/>
                  <a:pt x="1443" y="497"/>
                </a:cubicBezTo>
                <a:cubicBezTo>
                  <a:pt x="1446" y="492"/>
                  <a:pt x="1448" y="487"/>
                  <a:pt x="1449" y="482"/>
                </a:cubicBezTo>
                <a:cubicBezTo>
                  <a:pt x="1500" y="533"/>
                  <a:pt x="1544" y="591"/>
                  <a:pt x="1579" y="655"/>
                </a:cubicBezTo>
                <a:cubicBezTo>
                  <a:pt x="1577" y="670"/>
                  <a:pt x="1574" y="685"/>
                  <a:pt x="1569" y="700"/>
                </a:cubicBezTo>
                <a:cubicBezTo>
                  <a:pt x="1567" y="705"/>
                  <a:pt x="1566" y="709"/>
                  <a:pt x="1564" y="714"/>
                </a:cubicBezTo>
                <a:cubicBezTo>
                  <a:pt x="1560" y="725"/>
                  <a:pt x="1555" y="736"/>
                  <a:pt x="1549" y="748"/>
                </a:cubicBezTo>
                <a:cubicBezTo>
                  <a:pt x="1542" y="763"/>
                  <a:pt x="1533" y="776"/>
                  <a:pt x="1522" y="789"/>
                </a:cubicBezTo>
                <a:cubicBezTo>
                  <a:pt x="1509" y="728"/>
                  <a:pt x="1489" y="669"/>
                  <a:pt x="1463" y="613"/>
                </a:cubicBezTo>
                <a:close/>
                <a:moveTo>
                  <a:pt x="1596" y="1068"/>
                </a:moveTo>
                <a:cubicBezTo>
                  <a:pt x="1593" y="1077"/>
                  <a:pt x="1590" y="1086"/>
                  <a:pt x="1587" y="1095"/>
                </a:cubicBezTo>
                <a:cubicBezTo>
                  <a:pt x="1590" y="1086"/>
                  <a:pt x="1593" y="1078"/>
                  <a:pt x="1595" y="1069"/>
                </a:cubicBezTo>
                <a:cubicBezTo>
                  <a:pt x="1595" y="1069"/>
                  <a:pt x="1595" y="1069"/>
                  <a:pt x="1595" y="1069"/>
                </a:cubicBezTo>
                <a:cubicBezTo>
                  <a:pt x="1594" y="1075"/>
                  <a:pt x="1592" y="1080"/>
                  <a:pt x="1590" y="1086"/>
                </a:cubicBezTo>
                <a:cubicBezTo>
                  <a:pt x="1577" y="1123"/>
                  <a:pt x="1556" y="1157"/>
                  <a:pt x="1531" y="1188"/>
                </a:cubicBezTo>
                <a:cubicBezTo>
                  <a:pt x="1549" y="1088"/>
                  <a:pt x="1552" y="987"/>
                  <a:pt x="1541" y="890"/>
                </a:cubicBezTo>
                <a:cubicBezTo>
                  <a:pt x="1558" y="874"/>
                  <a:pt x="1575" y="855"/>
                  <a:pt x="1589" y="836"/>
                </a:cubicBezTo>
                <a:cubicBezTo>
                  <a:pt x="1603" y="818"/>
                  <a:pt x="1616" y="797"/>
                  <a:pt x="1626" y="776"/>
                </a:cubicBezTo>
                <a:cubicBezTo>
                  <a:pt x="1635" y="872"/>
                  <a:pt x="1626" y="970"/>
                  <a:pt x="1596" y="10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D5B34E0-F27A-4C73-AF98-19DE0CC1F41C}"/>
              </a:ext>
            </a:extLst>
          </p:cNvPr>
          <p:cNvSpPr txBox="1"/>
          <p:nvPr/>
        </p:nvSpPr>
        <p:spPr>
          <a:xfrm>
            <a:off x="3224064" y="3395617"/>
            <a:ext cx="7116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인터넷</a:t>
            </a: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7807187E-723B-47C7-8526-ABAB2DF50DAF}"/>
              </a:ext>
            </a:extLst>
          </p:cNvPr>
          <p:cNvCxnSpPr/>
          <p:nvPr/>
        </p:nvCxnSpPr>
        <p:spPr>
          <a:xfrm flipH="1" flipV="1">
            <a:off x="3143672" y="3854382"/>
            <a:ext cx="4398" cy="108678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E58B9251-8D2A-46DD-8772-A925B68F6E28}"/>
              </a:ext>
            </a:extLst>
          </p:cNvPr>
          <p:cNvSpPr txBox="1"/>
          <p:nvPr/>
        </p:nvSpPr>
        <p:spPr>
          <a:xfrm>
            <a:off x="6133503" y="4080032"/>
            <a:ext cx="1330649" cy="476071"/>
          </a:xfrm>
          <a:prstGeom prst="wedgeEllipseCallout">
            <a:avLst>
              <a:gd name="adj1" fmla="val 18394"/>
              <a:gd name="adj2" fmla="val 12510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:a16="http://schemas.microsoft.com/office/drawing/2014/main" id="{82A377B8-0007-4DE1-9DD8-CB1C7BBD28A9}"/>
              </a:ext>
            </a:extLst>
          </p:cNvPr>
          <p:cNvSpPr>
            <a:spLocks noEditPoints="1"/>
          </p:cNvSpPr>
          <p:nvPr/>
        </p:nvSpPr>
        <p:spPr bwMode="black">
          <a:xfrm>
            <a:off x="6888088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15" name="그림 114" descr="cb_logo_r.png">
            <a:extLst>
              <a:ext uri="{FF2B5EF4-FFF2-40B4-BE49-F238E27FC236}">
                <a16:creationId xmlns:a16="http://schemas.microsoft.com/office/drawing/2014/main" id="{BFFE1F32-FEFD-4C46-987E-43C3E1F79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3154" y="5479646"/>
            <a:ext cx="316396" cy="10006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C6401671-0C70-4528-84EC-C4720C6672CC}"/>
              </a:ext>
            </a:extLst>
          </p:cNvPr>
          <p:cNvSpPr txBox="1"/>
          <p:nvPr/>
        </p:nvSpPr>
        <p:spPr>
          <a:xfrm>
            <a:off x="6109849" y="4125944"/>
            <a:ext cx="137970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200"/>
              </a:lnSpc>
              <a:spcBef>
                <a:spcPts val="600"/>
              </a:spcBef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특정 사이트 혹은 서비스만 허용</a:t>
            </a:r>
          </a:p>
        </p:txBody>
      </p: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405755FC-0C4C-4794-B314-D2DDD89D04CA}"/>
              </a:ext>
            </a:extLst>
          </p:cNvPr>
          <p:cNvCxnSpPr/>
          <p:nvPr/>
        </p:nvCxnSpPr>
        <p:spPr>
          <a:xfrm>
            <a:off x="5383617" y="5151429"/>
            <a:ext cx="1440930" cy="640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CC53DD16-16D4-41F6-9FA6-692BD25D6DFC}"/>
              </a:ext>
            </a:extLst>
          </p:cNvPr>
          <p:cNvSpPr txBox="1"/>
          <p:nvPr/>
        </p:nvSpPr>
        <p:spPr>
          <a:xfrm>
            <a:off x="4727848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3CC384F-7A26-4FA4-853D-ACD1EE3A8F95}"/>
              </a:ext>
            </a:extLst>
          </p:cNvPr>
          <p:cNvSpPr txBox="1"/>
          <p:nvPr/>
        </p:nvSpPr>
        <p:spPr>
          <a:xfrm>
            <a:off x="6600056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17909D8-EB49-4FCF-AF46-137FA5D47FB9}"/>
              </a:ext>
            </a:extLst>
          </p:cNvPr>
          <p:cNvSpPr txBox="1"/>
          <p:nvPr/>
        </p:nvSpPr>
        <p:spPr>
          <a:xfrm>
            <a:off x="5608862" y="5238341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61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망 </a:t>
            </a:r>
            <a:r>
              <a:rPr kumimoji="1" lang="ko-KR" altLang="en-US" sz="3600" b="1" dirty="0" err="1"/>
              <a:t>분리│</a:t>
            </a:r>
            <a:r>
              <a:rPr kumimoji="1" lang="ko-KR" altLang="en-US" sz="1400" b="1" dirty="0" err="1"/>
              <a:t>망연계</a:t>
            </a:r>
            <a:r>
              <a:rPr kumimoji="1" lang="ko-KR" altLang="en-US" sz="1400" b="1" dirty="0"/>
              <a:t> 필요성</a:t>
            </a:r>
          </a:p>
        </p:txBody>
      </p:sp>
      <p:sp>
        <p:nvSpPr>
          <p:cNvPr id="6" name="텍스트 상자 5"/>
          <p:cNvSpPr txBox="1"/>
          <p:nvPr/>
        </p:nvSpPr>
        <p:spPr>
          <a:xfrm>
            <a:off x="191387" y="969821"/>
            <a:ext cx="1170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600" b="1" dirty="0"/>
              <a:t>외부의 불법적인 해킹으로부터 내부의 정보자산을 보호하고 정보의 유출을 방지하기 위하여 </a:t>
            </a:r>
            <a:r>
              <a:rPr kumimoji="1" lang="ko-KR" altLang="en-US" sz="1600" b="1" dirty="0" err="1"/>
              <a:t>외부망</a:t>
            </a:r>
            <a:r>
              <a:rPr kumimoji="1" lang="en-US" altLang="ko-KR" sz="1600" b="1" dirty="0"/>
              <a:t>(</a:t>
            </a:r>
            <a:r>
              <a:rPr kumimoji="1" lang="ko-KR" altLang="en-US" sz="1600" b="1" dirty="0"/>
              <a:t>인터넷</a:t>
            </a:r>
            <a:r>
              <a:rPr kumimoji="1" lang="en-US" altLang="ko-KR" sz="1600" b="1" dirty="0"/>
              <a:t>)</a:t>
            </a:r>
            <a:r>
              <a:rPr kumimoji="1" lang="ko-KR" altLang="en-US" sz="1600" b="1" dirty="0"/>
              <a:t>과 내부망을 분리하는 최고 수준의 보안방안 </a:t>
            </a:r>
            <a:endParaRPr kumimoji="1" lang="en-US" altLang="ko-KR" sz="160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7216A5E-6200-49F5-9001-A4E6D31689E6}"/>
              </a:ext>
            </a:extLst>
          </p:cNvPr>
          <p:cNvSpPr/>
          <p:nvPr/>
        </p:nvSpPr>
        <p:spPr bwMode="auto">
          <a:xfrm>
            <a:off x="5031432" y="1971422"/>
            <a:ext cx="6465168" cy="41764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Rounded Rectangle 209">
            <a:extLst>
              <a:ext uri="{FF2B5EF4-FFF2-40B4-BE49-F238E27FC236}">
                <a16:creationId xmlns:a16="http://schemas.microsoft.com/office/drawing/2014/main" id="{6EC29A2C-38D5-4DBF-B107-F32E26486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5889" y="2475480"/>
            <a:ext cx="2090705" cy="2839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Rounded Rectangle 209">
            <a:extLst>
              <a:ext uri="{FF2B5EF4-FFF2-40B4-BE49-F238E27FC236}">
                <a16:creationId xmlns:a16="http://schemas.microsoft.com/office/drawing/2014/main" id="{468973DA-8852-4DEB-B7D3-C82AB956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992" y="2475479"/>
            <a:ext cx="2090705" cy="2839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811994-814A-4B4B-A784-6E4BD1410858}"/>
              </a:ext>
            </a:extLst>
          </p:cNvPr>
          <p:cNvSpPr txBox="1"/>
          <p:nvPr/>
        </p:nvSpPr>
        <p:spPr>
          <a:xfrm>
            <a:off x="1042528" y="2478278"/>
            <a:ext cx="302433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망분리 목적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 불법 해킹으로부터 내부 정보자산의 보호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 정보의 유출 방지 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망분리 효과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인터넷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과 내부망을 분리하여 내부망을 외부로부터 완전 격리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외부의 해킹시도가 내부망으로 연결될 수 있는 경로를 물리적으로 차단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외부로부터의 불법 접근 을 방지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IT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보안 기술과 해킹 기술과의 상호 대응적인 악순환을 근본적으로 탈피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각국의 정부기관  및 주요 산업 시설에 대한 실질적인 보안 강화 권고 방안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A89E3-4643-4581-A50B-35DB9ABDDEB7}"/>
              </a:ext>
            </a:extLst>
          </p:cNvPr>
          <p:cNvSpPr txBox="1"/>
          <p:nvPr/>
        </p:nvSpPr>
        <p:spPr>
          <a:xfrm>
            <a:off x="550255" y="1817783"/>
            <a:ext cx="4165608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1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망연계</a:t>
            </a:r>
            <a:r>
              <a:rPr lang="ko-KR" altLang="en-US" sz="11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솔루션</a:t>
            </a:r>
            <a:r>
              <a:rPr lang="en-US" altLang="ko-KR" sz="11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1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망간자료전송제품</a:t>
            </a:r>
            <a:r>
              <a:rPr lang="en-US" altLang="ko-KR" sz="11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  <a:p>
            <a:pPr latinLnBrk="0">
              <a:lnSpc>
                <a:spcPts val="1500"/>
              </a:lnSpc>
            </a:pPr>
            <a:endParaRPr lang="en-US" altLang="ko-KR" sz="11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도입으로 인한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내외부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망간 자료전송의 불편함을 해소하면서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보안 효과를 유지하는 솔루션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1AEB07FC-5089-4EA1-A2A2-449089CAE27A}"/>
              </a:ext>
            </a:extLst>
          </p:cNvPr>
          <p:cNvCxnSpPr/>
          <p:nvPr/>
        </p:nvCxnSpPr>
        <p:spPr>
          <a:xfrm>
            <a:off x="6255568" y="4056964"/>
            <a:ext cx="1368152" cy="0"/>
          </a:xfrm>
          <a:prstGeom prst="line">
            <a:avLst/>
          </a:prstGeom>
          <a:ln w="76200">
            <a:solidFill>
              <a:schemeClr val="bg1"/>
            </a:solidFill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A7AB3E7-4045-4852-B951-9AB397F66C52}"/>
              </a:ext>
            </a:extLst>
          </p:cNvPr>
          <p:cNvCxnSpPr/>
          <p:nvPr/>
        </p:nvCxnSpPr>
        <p:spPr>
          <a:xfrm>
            <a:off x="8919864" y="4056964"/>
            <a:ext cx="1368152" cy="0"/>
          </a:xfrm>
          <a:prstGeom prst="line">
            <a:avLst/>
          </a:prstGeom>
          <a:ln w="762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3">
            <a:extLst>
              <a:ext uri="{FF2B5EF4-FFF2-40B4-BE49-F238E27FC236}">
                <a16:creationId xmlns:a16="http://schemas.microsoft.com/office/drawing/2014/main" id="{D590D27E-837C-42D8-A1F8-B01CCEC84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318" y="3443034"/>
            <a:ext cx="1778459" cy="439737"/>
          </a:xfrm>
          <a:prstGeom prst="homePlate">
            <a:avLst>
              <a:gd name="adj" fmla="val 70129"/>
            </a:avLst>
          </a:prstGeom>
          <a:gradFill rotWithShape="1">
            <a:gsLst>
              <a:gs pos="0">
                <a:srgbClr val="71871E">
                  <a:alpha val="0"/>
                </a:srgbClr>
              </a:gs>
              <a:gs pos="100000">
                <a:srgbClr val="839D2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1" name="AutoShape 12">
            <a:extLst>
              <a:ext uri="{FF2B5EF4-FFF2-40B4-BE49-F238E27FC236}">
                <a16:creationId xmlns:a16="http://schemas.microsoft.com/office/drawing/2014/main" id="{1C4ED9D4-FCB6-4081-9D8C-527EF19C29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64888" y="3443032"/>
            <a:ext cx="1724616" cy="439738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2" name="Group 67">
            <a:extLst>
              <a:ext uri="{FF2B5EF4-FFF2-40B4-BE49-F238E27FC236}">
                <a16:creationId xmlns:a16="http://schemas.microsoft.com/office/drawing/2014/main" id="{8202B6C4-67AC-4E94-83C5-C0126DB06183}"/>
              </a:ext>
            </a:extLst>
          </p:cNvPr>
          <p:cNvGrpSpPr/>
          <p:nvPr/>
        </p:nvGrpSpPr>
        <p:grpSpPr>
          <a:xfrm>
            <a:off x="9999984" y="2973070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Freeform 191">
              <a:extLst>
                <a:ext uri="{FF2B5EF4-FFF2-40B4-BE49-F238E27FC236}">
                  <a16:creationId xmlns:a16="http://schemas.microsoft.com/office/drawing/2014/main" id="{AB4AA1BE-C965-48E7-88EB-D6A19363F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207">
              <a:extLst>
                <a:ext uri="{FF2B5EF4-FFF2-40B4-BE49-F238E27FC236}">
                  <a16:creationId xmlns:a16="http://schemas.microsoft.com/office/drawing/2014/main" id="{0DCCC4BD-6D59-4B29-8AED-DB309506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33DBFAD-6398-4A30-A8BC-F4CC2690C9A7}"/>
              </a:ext>
            </a:extLst>
          </p:cNvPr>
          <p:cNvCxnSpPr/>
          <p:nvPr/>
        </p:nvCxnSpPr>
        <p:spPr>
          <a:xfrm flipV="1">
            <a:off x="10181037" y="3624916"/>
            <a:ext cx="0" cy="432049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8">
            <a:extLst>
              <a:ext uri="{FF2B5EF4-FFF2-40B4-BE49-F238E27FC236}">
                <a16:creationId xmlns:a16="http://schemas.microsoft.com/office/drawing/2014/main" id="{2B97DB10-29F6-481A-A13A-64CAEC7B3BEB}"/>
              </a:ext>
            </a:extLst>
          </p:cNvPr>
          <p:cNvSpPr>
            <a:spLocks/>
          </p:cNvSpPr>
          <p:nvPr/>
        </p:nvSpPr>
        <p:spPr bwMode="auto">
          <a:xfrm>
            <a:off x="9747696" y="3795605"/>
            <a:ext cx="828353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37" name="Picture 12">
            <a:extLst>
              <a:ext uri="{FF2B5EF4-FFF2-40B4-BE49-F238E27FC236}">
                <a16:creationId xmlns:a16="http://schemas.microsoft.com/office/drawing/2014/main" id="{9BE0D167-863E-4589-AEF6-9CBBAFA62F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804" y="3238324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B4A9035-5DFD-4865-A6D5-4626A5836C38}"/>
              </a:ext>
            </a:extLst>
          </p:cNvPr>
          <p:cNvCxnSpPr/>
          <p:nvPr/>
        </p:nvCxnSpPr>
        <p:spPr>
          <a:xfrm flipV="1">
            <a:off x="6349317" y="3603176"/>
            <a:ext cx="0" cy="432049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8">
            <a:extLst>
              <a:ext uri="{FF2B5EF4-FFF2-40B4-BE49-F238E27FC236}">
                <a16:creationId xmlns:a16="http://schemas.microsoft.com/office/drawing/2014/main" id="{741A4B12-4CC3-487C-A683-06AA38DAF351}"/>
              </a:ext>
            </a:extLst>
          </p:cNvPr>
          <p:cNvSpPr>
            <a:spLocks/>
          </p:cNvSpPr>
          <p:nvPr/>
        </p:nvSpPr>
        <p:spPr bwMode="auto">
          <a:xfrm>
            <a:off x="5895529" y="3795605"/>
            <a:ext cx="828353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5DE0EF-B24C-41B1-92C4-41B69A08894A}"/>
              </a:ext>
            </a:extLst>
          </p:cNvPr>
          <p:cNvSpPr txBox="1"/>
          <p:nvPr/>
        </p:nvSpPr>
        <p:spPr>
          <a:xfrm>
            <a:off x="5895528" y="2578937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CAF053-B6B0-4465-AE7F-38DE68AF8007}"/>
              </a:ext>
            </a:extLst>
          </p:cNvPr>
          <p:cNvSpPr txBox="1"/>
          <p:nvPr/>
        </p:nvSpPr>
        <p:spPr>
          <a:xfrm>
            <a:off x="9745820" y="2582276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69E6F-79ED-459A-AF5B-F6F8947A5D0D}"/>
              </a:ext>
            </a:extLst>
          </p:cNvPr>
          <p:cNvSpPr txBox="1"/>
          <p:nvPr/>
        </p:nvSpPr>
        <p:spPr>
          <a:xfrm>
            <a:off x="6912024" y="3525619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해킹 차단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8D2047-8E09-4D0B-AF53-192D6F729BF8}"/>
              </a:ext>
            </a:extLst>
          </p:cNvPr>
          <p:cNvSpPr txBox="1"/>
          <p:nvPr/>
        </p:nvSpPr>
        <p:spPr>
          <a:xfrm>
            <a:off x="8703840" y="3524906"/>
            <a:ext cx="104198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정보유출 차단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1A93664F-A55D-4D01-A414-E0C07947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00" y="4243300"/>
            <a:ext cx="1584176" cy="439738"/>
          </a:xfrm>
          <a:prstGeom prst="homePlate">
            <a:avLst>
              <a:gd name="adj" fmla="val 44255"/>
            </a:avLst>
          </a:prstGeom>
          <a:gradFill rotWithShape="1">
            <a:gsLst>
              <a:gs pos="0">
                <a:srgbClr val="0183B7">
                  <a:gamma/>
                  <a:shade val="85882"/>
                  <a:invGamma/>
                  <a:alpha val="0"/>
                </a:srgbClr>
              </a:gs>
              <a:gs pos="100000">
                <a:srgbClr val="0183B7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152" tIns="73152" rIns="256032" bIns="73152" anchor="ctr"/>
          <a:lstStyle/>
          <a:p>
            <a:pPr algn="r" defTabSz="814388" latinLnBrk="0">
              <a:defRPr/>
            </a:pPr>
            <a:endParaRPr lang="en-US" kern="0" dirty="0">
              <a:solidFill>
                <a:srgbClr val="FFFFFF"/>
              </a:solidFill>
              <a:latin typeface="Arial" pitchFamily="-105" charset="0"/>
              <a:ea typeface="Arial" pitchFamily="-105" charset="0"/>
              <a:cs typeface="Arial" pitchFamily="-105" charset="0"/>
              <a:sym typeface="Arial" pitchFamily="-105" charset="0"/>
            </a:endParaRPr>
          </a:p>
        </p:txBody>
      </p:sp>
      <p:sp>
        <p:nvSpPr>
          <p:cNvPr id="45" name="AutoShape 11">
            <a:extLst>
              <a:ext uri="{FF2B5EF4-FFF2-40B4-BE49-F238E27FC236}">
                <a16:creationId xmlns:a16="http://schemas.microsoft.com/office/drawing/2014/main" id="{B8959411-AFB0-4F10-AA83-FB8C4CE6B5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64888" y="4235120"/>
            <a:ext cx="1391080" cy="439738"/>
          </a:xfrm>
          <a:prstGeom prst="homePlate">
            <a:avLst>
              <a:gd name="adj" fmla="val 44255"/>
            </a:avLst>
          </a:prstGeom>
          <a:gradFill rotWithShape="1">
            <a:gsLst>
              <a:gs pos="0">
                <a:srgbClr val="0183B7">
                  <a:gamma/>
                  <a:shade val="85882"/>
                  <a:invGamma/>
                  <a:alpha val="0"/>
                </a:srgbClr>
              </a:gs>
              <a:gs pos="100000">
                <a:srgbClr val="0183B7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152" tIns="73152" rIns="256032" bIns="73152" anchor="ctr"/>
          <a:lstStyle/>
          <a:p>
            <a:pPr algn="r" defTabSz="814388" latinLnBrk="0">
              <a:defRPr/>
            </a:pPr>
            <a:endParaRPr lang="en-US" kern="0" dirty="0">
              <a:solidFill>
                <a:srgbClr val="FFFFFF"/>
              </a:solidFill>
              <a:latin typeface="Arial" pitchFamily="-105" charset="0"/>
              <a:ea typeface="Arial" pitchFamily="-105" charset="0"/>
              <a:cs typeface="Arial" pitchFamily="-105" charset="0"/>
              <a:sym typeface="Arial" pitchFamily="-105" charset="0"/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C0F40FF9-03B9-4851-8B36-CC03A4B7A060}"/>
              </a:ext>
            </a:extLst>
          </p:cNvPr>
          <p:cNvCxnSpPr/>
          <p:nvPr/>
        </p:nvCxnSpPr>
        <p:spPr>
          <a:xfrm flipV="1">
            <a:off x="8282293" y="2667746"/>
            <a:ext cx="5087" cy="317469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  <a:alpha val="50000"/>
              </a:schemeClr>
            </a:solidFill>
            <a:prstDash val="sysDot"/>
            <a:head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D2EF011-88EE-456B-A351-7DE9A202B192}"/>
              </a:ext>
            </a:extLst>
          </p:cNvPr>
          <p:cNvSpPr txBox="1"/>
          <p:nvPr/>
        </p:nvSpPr>
        <p:spPr>
          <a:xfrm>
            <a:off x="6479975" y="4255132"/>
            <a:ext cx="1638910" cy="425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3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정상적인 정보교환과 서비스 연계 부분도 차단</a:t>
            </a:r>
          </a:p>
        </p:txBody>
      </p:sp>
      <p:grpSp>
        <p:nvGrpSpPr>
          <p:cNvPr id="48" name="Group 10">
            <a:extLst>
              <a:ext uri="{FF2B5EF4-FFF2-40B4-BE49-F238E27FC236}">
                <a16:creationId xmlns:a16="http://schemas.microsoft.com/office/drawing/2014/main" id="{3183F581-5533-4A2C-96FB-A126D9622220}"/>
              </a:ext>
            </a:extLst>
          </p:cNvPr>
          <p:cNvGrpSpPr>
            <a:grpSpLocks/>
          </p:cNvGrpSpPr>
          <p:nvPr/>
        </p:nvGrpSpPr>
        <p:grpSpPr bwMode="auto">
          <a:xfrm>
            <a:off x="7726902" y="2331462"/>
            <a:ext cx="1120955" cy="465592"/>
            <a:chOff x="0" y="0"/>
            <a:chExt cx="2424" cy="1168"/>
          </a:xfrm>
        </p:grpSpPr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984A2D9F-AA6D-41EC-A0B3-8BD7A6FA2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96"/>
              <a:ext cx="2168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1449" bIns="0" anchor="ctr"/>
            <a:lstStyle>
              <a:lvl1pPr marL="444500" indent="-4445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691"/>
                </a:spcBef>
              </a:pPr>
              <a:endParaRPr lang="en-US" sz="1721" dirty="0">
                <a:solidFill>
                  <a:srgbClr val="797979"/>
                </a:solidFill>
                <a:latin typeface="+mj-lt"/>
                <a:ea typeface="MS PGothic" panose="020B0600070205080204" pitchFamily="34" charset="-128"/>
                <a:sym typeface="Arial Rounded MT Bold" panose="020F0704030504030204" pitchFamily="34" charset="0"/>
              </a:endParaRPr>
            </a:p>
          </p:txBody>
        </p:sp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id="{56970E63-BD96-4002-8168-B6E0BC4706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24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41" descr="F:\[프리젠테이션]\[모음] 아이콘\[I like buttons]\[Button 2]\Banned.png">
            <a:extLst>
              <a:ext uri="{FF2B5EF4-FFF2-40B4-BE49-F238E27FC236}">
                <a16:creationId xmlns:a16="http://schemas.microsoft.com/office/drawing/2014/main" id="{20EE50E9-0671-4C7A-B977-B522029F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129" y="2396990"/>
            <a:ext cx="270757" cy="270757"/>
          </a:xfrm>
          <a:prstGeom prst="rect">
            <a:avLst/>
          </a:prstGeom>
          <a:noFill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D1BEA8A-71A6-4A54-80C0-A54271251BB3}"/>
              </a:ext>
            </a:extLst>
          </p:cNvPr>
          <p:cNvSpPr txBox="1"/>
          <p:nvPr/>
        </p:nvSpPr>
        <p:spPr>
          <a:xfrm>
            <a:off x="7985876" y="2390022"/>
            <a:ext cx="86198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 분리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B74E17-E6DE-4170-816F-6F68C3B95BA8}"/>
              </a:ext>
            </a:extLst>
          </p:cNvPr>
          <p:cNvSpPr txBox="1"/>
          <p:nvPr/>
        </p:nvSpPr>
        <p:spPr>
          <a:xfrm>
            <a:off x="8504750" y="4255132"/>
            <a:ext cx="1638910" cy="425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3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정상적인 정보교환과 서비스 연계 부분도 차단</a:t>
            </a: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24741AE5-8DC2-4AEB-A1C7-BE593C66EEA8}"/>
              </a:ext>
            </a:extLst>
          </p:cNvPr>
          <p:cNvCxnSpPr/>
          <p:nvPr/>
        </p:nvCxnSpPr>
        <p:spPr>
          <a:xfrm>
            <a:off x="5031432" y="1971422"/>
            <a:ext cx="64496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1" descr="F:\[프리젠테이션]\[모음] 아이콘\[I like buttons]\[Button 2]\Banned.png">
            <a:extLst>
              <a:ext uri="{FF2B5EF4-FFF2-40B4-BE49-F238E27FC236}">
                <a16:creationId xmlns:a16="http://schemas.microsoft.com/office/drawing/2014/main" id="{D6E2EF60-A6A8-4D1D-AA32-C7760FA2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592" y="4325772"/>
            <a:ext cx="270757" cy="270757"/>
          </a:xfrm>
          <a:prstGeom prst="rect">
            <a:avLst/>
          </a:prstGeom>
          <a:noFill/>
        </p:spPr>
      </p:pic>
      <p:pic>
        <p:nvPicPr>
          <p:cNvPr id="56" name="Picture 41" descr="F:\[프리젠테이션]\[모음] 아이콘\[I like buttons]\[Button 2]\Banned.png">
            <a:extLst>
              <a:ext uri="{FF2B5EF4-FFF2-40B4-BE49-F238E27FC236}">
                <a16:creationId xmlns:a16="http://schemas.microsoft.com/office/drawing/2014/main" id="{08F3CF71-D44C-41F8-9A42-C0043A2B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000" y="3527667"/>
            <a:ext cx="270757" cy="270757"/>
          </a:xfrm>
          <a:prstGeom prst="rect">
            <a:avLst/>
          </a:prstGeom>
          <a:noFill/>
        </p:spPr>
      </p:pic>
      <p:sp>
        <p:nvSpPr>
          <p:cNvPr id="57" name="Rectangle 137">
            <a:extLst>
              <a:ext uri="{FF2B5EF4-FFF2-40B4-BE49-F238E27FC236}">
                <a16:creationId xmlns:a16="http://schemas.microsoft.com/office/drawing/2014/main" id="{BFA76856-3C5D-4716-8517-E8DF40919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76" y="5613688"/>
            <a:ext cx="4536504" cy="3901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58" name="Rectangle 137">
            <a:extLst>
              <a:ext uri="{FF2B5EF4-FFF2-40B4-BE49-F238E27FC236}">
                <a16:creationId xmlns:a16="http://schemas.microsoft.com/office/drawing/2014/main" id="{964404A4-88A1-4FC6-B525-9AF848B25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058" y="5613688"/>
            <a:ext cx="1575319" cy="3901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316DEF-9926-4A51-8C83-D6A5CC3B5A2D}"/>
              </a:ext>
            </a:extLst>
          </p:cNvPr>
          <p:cNvSpPr txBox="1"/>
          <p:nvPr/>
        </p:nvSpPr>
        <p:spPr>
          <a:xfrm>
            <a:off x="5192382" y="5643831"/>
            <a:ext cx="159899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 분리 후 문제점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6A7D0D-214B-47ED-ADE1-FE0500871005}"/>
              </a:ext>
            </a:extLst>
          </p:cNvPr>
          <p:cNvSpPr txBox="1"/>
          <p:nvPr/>
        </p:nvSpPr>
        <p:spPr>
          <a:xfrm>
            <a:off x="6903640" y="5715839"/>
            <a:ext cx="4032448" cy="2205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lnSpc>
                <a:spcPts val="1000"/>
              </a:lnSpc>
              <a:spcBef>
                <a:spcPts val="600"/>
              </a:spcBef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정상적인 정보교환과 필요한 서비스 연계도 차단됨</a:t>
            </a:r>
          </a:p>
        </p:txBody>
      </p:sp>
      <p:pic>
        <p:nvPicPr>
          <p:cNvPr id="61" name="Picture 41" descr="F:\[프리젠테이션]\[모음] 아이콘\[I like buttons]\[Button 2]\Banned.png">
            <a:extLst>
              <a:ext uri="{FF2B5EF4-FFF2-40B4-BE49-F238E27FC236}">
                <a16:creationId xmlns:a16="http://schemas.microsoft.com/office/drawing/2014/main" id="{D2B05B10-3882-4A0C-93B7-1679C5DD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364" y="5678040"/>
            <a:ext cx="270757" cy="270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57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기능│ </a:t>
            </a:r>
            <a:r>
              <a:rPr kumimoji="1" lang="ko-KR" altLang="en-US" sz="1400" b="1" dirty="0"/>
              <a:t>분리망간  메일 연계 </a:t>
            </a:r>
            <a:r>
              <a:rPr kumimoji="1" lang="en-US" altLang="ko-KR" sz="1400" b="1" dirty="0"/>
              <a:t>( </a:t>
            </a:r>
            <a:r>
              <a:rPr kumimoji="1" lang="en-US" altLang="ko-KR" sz="1400" b="1" dirty="0" err="1"/>
              <a:t>MailBridge</a:t>
            </a:r>
            <a:r>
              <a:rPr kumimoji="1" lang="en-US" altLang="ko-KR" sz="1400" b="1" dirty="0"/>
              <a:t> ) - </a:t>
            </a:r>
            <a:r>
              <a:rPr kumimoji="1" lang="ko-KR" altLang="en-US" sz="1400" b="1" dirty="0" err="1"/>
              <a:t>외부망메일서버에서</a:t>
            </a:r>
            <a:r>
              <a:rPr kumimoji="1" lang="ko-KR" altLang="en-US" sz="1400" b="1" dirty="0"/>
              <a:t> 내부망으로부터 반입 </a:t>
            </a:r>
            <a:r>
              <a:rPr kumimoji="1" lang="en-US" altLang="ko-KR" sz="1400" b="1" dirty="0"/>
              <a:t>1/2</a:t>
            </a:r>
            <a:endParaRPr kumimoji="1" lang="en-US" altLang="ko-KR" sz="3600" b="1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D9A7110-F46A-4298-A492-59A68A0A0921}"/>
              </a:ext>
            </a:extLst>
          </p:cNvPr>
          <p:cNvSpPr/>
          <p:nvPr/>
        </p:nvSpPr>
        <p:spPr bwMode="auto">
          <a:xfrm>
            <a:off x="1143000" y="2524182"/>
            <a:ext cx="9906000" cy="37780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209">
            <a:extLst>
              <a:ext uri="{FF2B5EF4-FFF2-40B4-BE49-F238E27FC236}">
                <a16:creationId xmlns:a16="http://schemas.microsoft.com/office/drawing/2014/main" id="{7AFD3C01-C9E6-4244-A4BA-3B051E388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682" y="2634716"/>
            <a:ext cx="4047113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8" name="Rounded Rectangle 209">
            <a:extLst>
              <a:ext uri="{FF2B5EF4-FFF2-40B4-BE49-F238E27FC236}">
                <a16:creationId xmlns:a16="http://schemas.microsoft.com/office/drawing/2014/main" id="{2044D465-73D2-440C-93BE-F28CC9FB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648" y="2570990"/>
            <a:ext cx="3701862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7B58735-718E-43CE-87CA-DAC529A754B3}"/>
              </a:ext>
            </a:extLst>
          </p:cNvPr>
          <p:cNvCxnSpPr/>
          <p:nvPr/>
        </p:nvCxnSpPr>
        <p:spPr>
          <a:xfrm>
            <a:off x="8385544" y="3929455"/>
            <a:ext cx="191249" cy="56327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103">
            <a:extLst>
              <a:ext uri="{FF2B5EF4-FFF2-40B4-BE49-F238E27FC236}">
                <a16:creationId xmlns:a16="http://schemas.microsoft.com/office/drawing/2014/main" id="{6835695F-D3BA-4310-8A25-BA82848178CC}"/>
              </a:ext>
            </a:extLst>
          </p:cNvPr>
          <p:cNvSpPr/>
          <p:nvPr/>
        </p:nvSpPr>
        <p:spPr bwMode="auto">
          <a:xfrm>
            <a:off x="4352197" y="4181970"/>
            <a:ext cx="3386142" cy="1744387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827797-A1F3-4A94-8B9B-6781CB948283}"/>
              </a:ext>
            </a:extLst>
          </p:cNvPr>
          <p:cNvSpPr txBox="1"/>
          <p:nvPr/>
        </p:nvSpPr>
        <p:spPr>
          <a:xfrm>
            <a:off x="1415480" y="1618360"/>
            <a:ext cx="3024336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  <a:defRPr/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외부망메일서버에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도착한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anose="020B0503020000020004" pitchFamily="50" charset="-127"/>
              <a:cs typeface="Segoe UI"/>
            </a:endParaRPr>
          </a:p>
          <a:p>
            <a:pPr latinLnBrk="0">
              <a:lnSpc>
                <a:spcPts val="1800"/>
              </a:lnSpc>
              <a:defRPr/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내부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업무망에서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조회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anose="020B0503020000020004" pitchFamily="50" charset="-127"/>
              <a:cs typeface="Segoe UI"/>
            </a:endParaRPr>
          </a:p>
          <a:p>
            <a:pPr marL="171450" indent="-171450" latinLnBrk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내부 메일과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메일간의 상호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연동성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B1C841-C33C-45A0-A3B2-7CB2F83D3107}"/>
              </a:ext>
            </a:extLst>
          </p:cNvPr>
          <p:cNvSpPr txBox="1"/>
          <p:nvPr/>
        </p:nvSpPr>
        <p:spPr>
          <a:xfrm>
            <a:off x="4727848" y="1583097"/>
            <a:ext cx="61926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메일서버 에 새로 도착한  메일을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에서 확인 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에서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외부망메일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수신 획인 시  첨부 삭제 및 본문 이미지화 전달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중계서버가 수신한 메일을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“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내부망메일서버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＂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전송하여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메일클라이언트로 조회 가능 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수신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메일중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첨부된  문서의 반입은  망간 자료 전송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Agent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사용하여 승인을 거쳐 전송     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61A78E45-5F31-4B79-8E1D-CCB8E9C83382}"/>
              </a:ext>
            </a:extLst>
          </p:cNvPr>
          <p:cNvCxnSpPr>
            <a:cxnSpLocks/>
          </p:cNvCxnSpPr>
          <p:nvPr/>
        </p:nvCxnSpPr>
        <p:spPr>
          <a:xfrm>
            <a:off x="4609711" y="1583097"/>
            <a:ext cx="0" cy="9410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C56A764-C216-4FD3-83A8-9C0E85F76252}"/>
              </a:ext>
            </a:extLst>
          </p:cNvPr>
          <p:cNvSpPr txBox="1"/>
          <p:nvPr/>
        </p:nvSpPr>
        <p:spPr>
          <a:xfrm>
            <a:off x="3359696" y="2640976"/>
            <a:ext cx="273630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E49E01-2B15-4AF5-BB79-21FB6FE53763}"/>
              </a:ext>
            </a:extLst>
          </p:cNvPr>
          <p:cNvSpPr txBox="1"/>
          <p:nvPr/>
        </p:nvSpPr>
        <p:spPr>
          <a:xfrm>
            <a:off x="6998583" y="2651177"/>
            <a:ext cx="1279707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DFD5A860-C8BB-491D-9157-C3A1C3812E6B}"/>
              </a:ext>
            </a:extLst>
          </p:cNvPr>
          <p:cNvCxnSpPr/>
          <p:nvPr/>
        </p:nvCxnSpPr>
        <p:spPr>
          <a:xfrm>
            <a:off x="5238979" y="5091952"/>
            <a:ext cx="1890712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F121C648-51D0-422C-9D18-93C34E92FA90}"/>
              </a:ext>
            </a:extLst>
          </p:cNvPr>
          <p:cNvCxnSpPr/>
          <p:nvPr/>
        </p:nvCxnSpPr>
        <p:spPr>
          <a:xfrm flipH="1">
            <a:off x="3598359" y="4888315"/>
            <a:ext cx="803343" cy="7341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7A55C01-C9C2-42CF-8CBE-C78E53723DEA}"/>
              </a:ext>
            </a:extLst>
          </p:cNvPr>
          <p:cNvCxnSpPr/>
          <p:nvPr/>
        </p:nvCxnSpPr>
        <p:spPr>
          <a:xfrm>
            <a:off x="2171542" y="3260181"/>
            <a:ext cx="756107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8">
            <a:extLst>
              <a:ext uri="{FF2B5EF4-FFF2-40B4-BE49-F238E27FC236}">
                <a16:creationId xmlns:a16="http://schemas.microsoft.com/office/drawing/2014/main" id="{F4E5D6C6-5F8C-4D38-94C2-7CBBF951355F}"/>
              </a:ext>
            </a:extLst>
          </p:cNvPr>
          <p:cNvSpPr>
            <a:spLocks/>
          </p:cNvSpPr>
          <p:nvPr/>
        </p:nvSpPr>
        <p:spPr bwMode="auto">
          <a:xfrm>
            <a:off x="1412901" y="2925669"/>
            <a:ext cx="828675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52" name="그림 120" descr="cb_logo_r.png">
            <a:extLst>
              <a:ext uri="{FF2B5EF4-FFF2-40B4-BE49-F238E27FC236}">
                <a16:creationId xmlns:a16="http://schemas.microsoft.com/office/drawing/2014/main" id="{B70B3D5B-D856-4E76-81B0-F40EF027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79" y="5253877"/>
            <a:ext cx="31591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Freeform 10">
            <a:extLst>
              <a:ext uri="{FF2B5EF4-FFF2-40B4-BE49-F238E27FC236}">
                <a16:creationId xmlns:a16="http://schemas.microsoft.com/office/drawing/2014/main" id="{B62D6742-597C-4000-BBFD-AF2E8B154C51}"/>
              </a:ext>
            </a:extLst>
          </p:cNvPr>
          <p:cNvSpPr>
            <a:spLocks noEditPoints="1"/>
          </p:cNvSpPr>
          <p:nvPr/>
        </p:nvSpPr>
        <p:spPr bwMode="black">
          <a:xfrm>
            <a:off x="6686052" y="4347223"/>
            <a:ext cx="918339" cy="1065891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54" name="그림 121" descr="cb_logo_r.png">
            <a:extLst>
              <a:ext uri="{FF2B5EF4-FFF2-40B4-BE49-F238E27FC236}">
                <a16:creationId xmlns:a16="http://schemas.microsoft.com/office/drawing/2014/main" id="{1EE1EEF8-936E-4948-885A-79C022AB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91" y="5252290"/>
            <a:ext cx="3175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 descr="C:\Users\왕화숙\Desktop\icon\icon03_-89.png">
            <a:extLst>
              <a:ext uri="{FF2B5EF4-FFF2-40B4-BE49-F238E27FC236}">
                <a16:creationId xmlns:a16="http://schemas.microsoft.com/office/drawing/2014/main" id="{4A87E4C2-7E48-479C-B1D0-8ED73D09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35" y="5178785"/>
            <a:ext cx="754062" cy="669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5ACE0F47-291E-464C-9599-31503B53F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001" y="4734923"/>
            <a:ext cx="449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7" name="Oval 75">
            <a:extLst>
              <a:ext uri="{FF2B5EF4-FFF2-40B4-BE49-F238E27FC236}">
                <a16:creationId xmlns:a16="http://schemas.microsoft.com/office/drawing/2014/main" id="{5B5FEFA9-6DBE-408D-A94C-B00862290CD7}"/>
              </a:ext>
            </a:extLst>
          </p:cNvPr>
          <p:cNvSpPr/>
          <p:nvPr/>
        </p:nvSpPr>
        <p:spPr bwMode="auto">
          <a:xfrm>
            <a:off x="2990930" y="4584466"/>
            <a:ext cx="647700" cy="666750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E0CD67-A458-4D4F-97D8-F0E3AC5742F7}"/>
              </a:ext>
            </a:extLst>
          </p:cNvPr>
          <p:cNvSpPr txBox="1"/>
          <p:nvPr/>
        </p:nvSpPr>
        <p:spPr>
          <a:xfrm>
            <a:off x="4511824" y="5443962"/>
            <a:ext cx="936104" cy="284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7D002E-737A-4649-B4D8-266B7C14F292}"/>
              </a:ext>
            </a:extLst>
          </p:cNvPr>
          <p:cNvSpPr txBox="1"/>
          <p:nvPr/>
        </p:nvSpPr>
        <p:spPr>
          <a:xfrm>
            <a:off x="6687826" y="5468697"/>
            <a:ext cx="936104" cy="284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중계서버</a:t>
            </a:r>
          </a:p>
        </p:txBody>
      </p:sp>
      <p:grpSp>
        <p:nvGrpSpPr>
          <p:cNvPr id="60" name="Group 67">
            <a:extLst>
              <a:ext uri="{FF2B5EF4-FFF2-40B4-BE49-F238E27FC236}">
                <a16:creationId xmlns:a16="http://schemas.microsoft.com/office/drawing/2014/main" id="{652A4E3D-9A46-47F2-92CF-77987AE1667C}"/>
              </a:ext>
            </a:extLst>
          </p:cNvPr>
          <p:cNvGrpSpPr/>
          <p:nvPr/>
        </p:nvGrpSpPr>
        <p:grpSpPr>
          <a:xfrm>
            <a:off x="8252944" y="2988247"/>
            <a:ext cx="732511" cy="101761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1" name="Freeform 191">
              <a:extLst>
                <a:ext uri="{FF2B5EF4-FFF2-40B4-BE49-F238E27FC236}">
                  <a16:creationId xmlns:a16="http://schemas.microsoft.com/office/drawing/2014/main" id="{82DBF5F9-8EB8-4C8C-9F59-C649E18D1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07">
              <a:extLst>
                <a:ext uri="{FF2B5EF4-FFF2-40B4-BE49-F238E27FC236}">
                  <a16:creationId xmlns:a16="http://schemas.microsoft.com/office/drawing/2014/main" id="{685BEED4-A8D6-4D42-BA1C-52CBC117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C230BE-42E4-4A01-AC0A-7DA009D3055B}"/>
              </a:ext>
            </a:extLst>
          </p:cNvPr>
          <p:cNvSpPr txBox="1"/>
          <p:nvPr/>
        </p:nvSpPr>
        <p:spPr>
          <a:xfrm>
            <a:off x="3800128" y="2939553"/>
            <a:ext cx="711696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cs typeface="Segoe UI"/>
            </a:endParaRPr>
          </a:p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메일서버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95C8F0-DC1E-4B0A-B9D0-0AA392BF3F83}"/>
              </a:ext>
            </a:extLst>
          </p:cNvPr>
          <p:cNvSpPr txBox="1"/>
          <p:nvPr/>
        </p:nvSpPr>
        <p:spPr>
          <a:xfrm>
            <a:off x="7580332" y="3021654"/>
            <a:ext cx="74198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내부메일서버 </a:t>
            </a:r>
          </a:p>
        </p:txBody>
      </p:sp>
      <p:sp>
        <p:nvSpPr>
          <p:cNvPr id="65" name="Oval 75">
            <a:extLst>
              <a:ext uri="{FF2B5EF4-FFF2-40B4-BE49-F238E27FC236}">
                <a16:creationId xmlns:a16="http://schemas.microsoft.com/office/drawing/2014/main" id="{AA087948-ACB2-4E77-A56E-76FAE8F3C568}"/>
              </a:ext>
            </a:extLst>
          </p:cNvPr>
          <p:cNvSpPr/>
          <p:nvPr/>
        </p:nvSpPr>
        <p:spPr bwMode="auto">
          <a:xfrm>
            <a:off x="8252943" y="4584466"/>
            <a:ext cx="647700" cy="666750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Picture 12">
            <a:extLst>
              <a:ext uri="{FF2B5EF4-FFF2-40B4-BE49-F238E27FC236}">
                <a16:creationId xmlns:a16="http://schemas.microsoft.com/office/drawing/2014/main" id="{783F4A2F-04F3-4D36-BF37-73E634EC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2162" y="4721746"/>
            <a:ext cx="449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4C412B0-EE05-4AD4-8722-3077F889C4AE}"/>
              </a:ext>
            </a:extLst>
          </p:cNvPr>
          <p:cNvSpPr txBox="1"/>
          <p:nvPr/>
        </p:nvSpPr>
        <p:spPr>
          <a:xfrm>
            <a:off x="1563387" y="3062230"/>
            <a:ext cx="711696" cy="2846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인터넷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947119-6F73-420A-B143-67428BFE9ACD}"/>
              </a:ext>
            </a:extLst>
          </p:cNvPr>
          <p:cNvSpPr txBox="1"/>
          <p:nvPr/>
        </p:nvSpPr>
        <p:spPr>
          <a:xfrm>
            <a:off x="2679683" y="5363673"/>
            <a:ext cx="1098702" cy="246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자료전송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Agent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F202F4-261E-475E-8A27-4C6EF3C691C1}"/>
              </a:ext>
            </a:extLst>
          </p:cNvPr>
          <p:cNvSpPr txBox="1"/>
          <p:nvPr/>
        </p:nvSpPr>
        <p:spPr>
          <a:xfrm>
            <a:off x="7977858" y="5396073"/>
            <a:ext cx="1098702" cy="246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자료전송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Agent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grpSp>
        <p:nvGrpSpPr>
          <p:cNvPr id="70" name="Group 67">
            <a:extLst>
              <a:ext uri="{FF2B5EF4-FFF2-40B4-BE49-F238E27FC236}">
                <a16:creationId xmlns:a16="http://schemas.microsoft.com/office/drawing/2014/main" id="{1168D77E-2A78-4222-8A83-5B3B07890BD3}"/>
              </a:ext>
            </a:extLst>
          </p:cNvPr>
          <p:cNvGrpSpPr/>
          <p:nvPr/>
        </p:nvGrpSpPr>
        <p:grpSpPr>
          <a:xfrm>
            <a:off x="2957649" y="3011911"/>
            <a:ext cx="732511" cy="101761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1" name="Freeform 191">
              <a:extLst>
                <a:ext uri="{FF2B5EF4-FFF2-40B4-BE49-F238E27FC236}">
                  <a16:creationId xmlns:a16="http://schemas.microsoft.com/office/drawing/2014/main" id="{A1F5C413-789E-452A-AC6A-2CC3C629E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207">
              <a:extLst>
                <a:ext uri="{FF2B5EF4-FFF2-40B4-BE49-F238E27FC236}">
                  <a16:creationId xmlns:a16="http://schemas.microsoft.com/office/drawing/2014/main" id="{E2188242-8228-4F53-BB1A-215D8098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" name="Freeform 10">
            <a:extLst>
              <a:ext uri="{FF2B5EF4-FFF2-40B4-BE49-F238E27FC236}">
                <a16:creationId xmlns:a16="http://schemas.microsoft.com/office/drawing/2014/main" id="{1BF13B04-3DD2-4CF1-8949-29A951A2AE24}"/>
              </a:ext>
            </a:extLst>
          </p:cNvPr>
          <p:cNvSpPr>
            <a:spLocks noEditPoints="1"/>
          </p:cNvSpPr>
          <p:nvPr/>
        </p:nvSpPr>
        <p:spPr bwMode="black">
          <a:xfrm>
            <a:off x="4520691" y="4354432"/>
            <a:ext cx="905483" cy="1002394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98F3E6E-94D7-4DE9-B842-C80A64009686}"/>
              </a:ext>
            </a:extLst>
          </p:cNvPr>
          <p:cNvGrpSpPr/>
          <p:nvPr/>
        </p:nvGrpSpPr>
        <p:grpSpPr>
          <a:xfrm>
            <a:off x="9103052" y="3222897"/>
            <a:ext cx="1422705" cy="961965"/>
            <a:chOff x="7065580" y="3532328"/>
            <a:chExt cx="1162050" cy="663575"/>
          </a:xfrm>
        </p:grpSpPr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F52A616A-D25F-457D-AC53-B91D2D4C0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580" y="3532328"/>
              <a:ext cx="1162050" cy="663575"/>
            </a:xfrm>
            <a:prstGeom prst="wedgeEllipseCallout">
              <a:avLst>
                <a:gd name="adj1" fmla="val -22844"/>
                <a:gd name="adj2" fmla="val 97611"/>
              </a:avLst>
            </a:prstGeom>
            <a:solidFill>
              <a:schemeClr val="bg1"/>
            </a:solidFill>
            <a:ln w="6350" algn="ctr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ko-KR" altLang="en-US" sz="1000" spc="-15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Oval 86">
              <a:extLst>
                <a:ext uri="{FF2B5EF4-FFF2-40B4-BE49-F238E27FC236}">
                  <a16:creationId xmlns:a16="http://schemas.microsoft.com/office/drawing/2014/main" id="{376D0B6F-2239-4A8F-89F8-9AC71D5C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604" y="3779598"/>
              <a:ext cx="222250" cy="223837"/>
            </a:xfrm>
            <a:prstGeom prst="ellipse">
              <a:avLst/>
            </a:prstGeom>
            <a:gradFill>
              <a:gsLst>
                <a:gs pos="100000">
                  <a:srgbClr val="ABDFF0">
                    <a:lumMod val="36000"/>
                  </a:srgbClr>
                </a:gs>
                <a:gs pos="0">
                  <a:srgbClr val="0096D6"/>
                </a:gs>
              </a:gsLst>
              <a:lin ang="5400000" scaled="0"/>
            </a:gra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latinLnBrk="0"/>
              <a:r>
                <a:rPr lang="en-US" altLang="ko-KR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18EB3C-E1CF-4E9F-82A1-3CB10B5B93AC}"/>
                </a:ext>
              </a:extLst>
            </p:cNvPr>
            <p:cNvSpPr txBox="1"/>
            <p:nvPr/>
          </p:nvSpPr>
          <p:spPr>
            <a:xfrm>
              <a:off x="7317680" y="3679731"/>
              <a:ext cx="907680" cy="38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본문 이미지변환 및 첨부 삭제된 상태로 조회  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82C78ED-91A5-4DE6-A6E1-D3753A53B113}"/>
              </a:ext>
            </a:extLst>
          </p:cNvPr>
          <p:cNvGrpSpPr/>
          <p:nvPr/>
        </p:nvGrpSpPr>
        <p:grpSpPr>
          <a:xfrm>
            <a:off x="5686293" y="2748686"/>
            <a:ext cx="1257300" cy="684213"/>
            <a:chOff x="5126752" y="8816064"/>
            <a:chExt cx="1257300" cy="684213"/>
          </a:xfrm>
        </p:grpSpPr>
        <p:sp>
          <p:nvSpPr>
            <p:cNvPr id="79" name="TextBox 54">
              <a:extLst>
                <a:ext uri="{FF2B5EF4-FFF2-40B4-BE49-F238E27FC236}">
                  <a16:creationId xmlns:a16="http://schemas.microsoft.com/office/drawing/2014/main" id="{6F799833-EC2C-4C8F-BF86-43975EDE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752" y="8816064"/>
              <a:ext cx="1257300" cy="684213"/>
            </a:xfrm>
            <a:prstGeom prst="wedgeEllipseCallout">
              <a:avLst>
                <a:gd name="adj1" fmla="val 114077"/>
                <a:gd name="adj2" fmla="val 95745"/>
              </a:avLst>
            </a:prstGeom>
            <a:solidFill>
              <a:schemeClr val="bg1"/>
            </a:solidFill>
            <a:ln w="6350" algn="ctr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ko-KR" altLang="en-US" sz="1600" spc="-15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B4049E-E26E-42FE-9BBB-7E859B927514}"/>
                </a:ext>
              </a:extLst>
            </p:cNvPr>
            <p:cNvSpPr txBox="1"/>
            <p:nvPr/>
          </p:nvSpPr>
          <p:spPr>
            <a:xfrm>
              <a:off x="5420654" y="8922654"/>
              <a:ext cx="95826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내부망</a:t>
              </a: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 메일서버로 전송 </a:t>
              </a:r>
            </a:p>
          </p:txBody>
        </p:sp>
        <p:sp>
          <p:nvSpPr>
            <p:cNvPr id="81" name="Oval 86">
              <a:extLst>
                <a:ext uri="{FF2B5EF4-FFF2-40B4-BE49-F238E27FC236}">
                  <a16:creationId xmlns:a16="http://schemas.microsoft.com/office/drawing/2014/main" id="{6CC7D192-6B35-4D81-87DA-502A2F1B7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805" y="9003248"/>
              <a:ext cx="222250" cy="223838"/>
            </a:xfrm>
            <a:prstGeom prst="ellipse">
              <a:avLst/>
            </a:prstGeom>
            <a:gradFill>
              <a:gsLst>
                <a:gs pos="100000">
                  <a:srgbClr val="ABDFF0">
                    <a:lumMod val="36000"/>
                  </a:srgbClr>
                </a:gs>
                <a:gs pos="0">
                  <a:srgbClr val="0096D6"/>
                </a:gs>
              </a:gsLst>
              <a:lin ang="5400000" scaled="0"/>
            </a:gra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latinLnBrk="0"/>
              <a:r>
                <a:rPr lang="en-US" altLang="ko-KR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82" name="Picture 17" descr="C:\Users\왕화숙\Desktop\icon\icon03_-89.png">
            <a:extLst>
              <a:ext uri="{FF2B5EF4-FFF2-40B4-BE49-F238E27FC236}">
                <a16:creationId xmlns:a16="http://schemas.microsoft.com/office/drawing/2014/main" id="{19451B45-8B46-4D1C-A13B-31F0A289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2550" y="5091953"/>
            <a:ext cx="754062" cy="669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id="{E2B5D042-DC13-4905-8FB8-72053E003AE3}"/>
              </a:ext>
            </a:extLst>
          </p:cNvPr>
          <p:cNvGrpSpPr/>
          <p:nvPr/>
        </p:nvGrpSpPr>
        <p:grpSpPr>
          <a:xfrm>
            <a:off x="1552354" y="3934773"/>
            <a:ext cx="1438577" cy="1043319"/>
            <a:chOff x="4785816" y="8869992"/>
            <a:chExt cx="1257300" cy="684213"/>
          </a:xfrm>
        </p:grpSpPr>
        <p:sp>
          <p:nvSpPr>
            <p:cNvPr id="84" name="TextBox 54">
              <a:extLst>
                <a:ext uri="{FF2B5EF4-FFF2-40B4-BE49-F238E27FC236}">
                  <a16:creationId xmlns:a16="http://schemas.microsoft.com/office/drawing/2014/main" id="{9E7AB323-565B-4419-986A-B6B4BB21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816" y="8869992"/>
              <a:ext cx="1257300" cy="684213"/>
            </a:xfrm>
            <a:prstGeom prst="wedgeEllipseCallout">
              <a:avLst>
                <a:gd name="adj1" fmla="val 43370"/>
                <a:gd name="adj2" fmla="val 84608"/>
              </a:avLst>
            </a:prstGeom>
            <a:solidFill>
              <a:schemeClr val="bg1"/>
            </a:solidFill>
            <a:ln w="6350" algn="ctr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ko-KR" altLang="en-US" sz="1000" spc="-15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551BFD5-E846-4627-857A-8DE010BD519B}"/>
                </a:ext>
              </a:extLst>
            </p:cNvPr>
            <p:cNvSpPr txBox="1"/>
            <p:nvPr/>
          </p:nvSpPr>
          <p:spPr>
            <a:xfrm>
              <a:off x="5038341" y="8904976"/>
              <a:ext cx="958260" cy="565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첨부문서는  </a:t>
              </a:r>
              <a:endPara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endParaRPr>
            </a:p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승인기반 </a:t>
              </a:r>
              <a:endPara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endParaRPr>
            </a:p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자료전송 시스템을 통해 전송 </a:t>
              </a:r>
            </a:p>
          </p:txBody>
        </p:sp>
        <p:sp>
          <p:nvSpPr>
            <p:cNvPr id="89" name="Oval 86">
              <a:extLst>
                <a:ext uri="{FF2B5EF4-FFF2-40B4-BE49-F238E27FC236}">
                  <a16:creationId xmlns:a16="http://schemas.microsoft.com/office/drawing/2014/main" id="{AB871DAF-C05E-4AE4-BB2D-662281C7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880" y="9137683"/>
              <a:ext cx="216461" cy="146684"/>
            </a:xfrm>
            <a:prstGeom prst="ellipse">
              <a:avLst/>
            </a:prstGeom>
            <a:gradFill>
              <a:gsLst>
                <a:gs pos="100000">
                  <a:srgbClr val="ABDFF0">
                    <a:lumMod val="36000"/>
                  </a:srgbClr>
                </a:gs>
                <a:gs pos="0">
                  <a:srgbClr val="0096D6"/>
                </a:gs>
              </a:gsLst>
              <a:lin ang="5400000" scaled="0"/>
            </a:gra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latinLnBrk="0"/>
              <a:r>
                <a:rPr lang="en-US" altLang="ko-KR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91" name="그림 121" descr="cb_logo_r.png">
            <a:extLst>
              <a:ext uri="{FF2B5EF4-FFF2-40B4-BE49-F238E27FC236}">
                <a16:creationId xmlns:a16="http://schemas.microsoft.com/office/drawing/2014/main" id="{1C53DFC7-999D-44CC-8C22-8932D438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30" y="5202283"/>
            <a:ext cx="3175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499F1CDA-E601-44AF-BAA4-505E9AAAD70D}"/>
              </a:ext>
            </a:extLst>
          </p:cNvPr>
          <p:cNvCxnSpPr>
            <a:endCxn id="125" idx="1"/>
          </p:cNvCxnSpPr>
          <p:nvPr/>
        </p:nvCxnSpPr>
        <p:spPr>
          <a:xfrm>
            <a:off x="3359696" y="4049077"/>
            <a:ext cx="1105010" cy="2704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7493CEC-6767-4E58-8B70-50B96DFDC19A}"/>
              </a:ext>
            </a:extLst>
          </p:cNvPr>
          <p:cNvSpPr txBox="1"/>
          <p:nvPr/>
        </p:nvSpPr>
        <p:spPr>
          <a:xfrm>
            <a:off x="3550115" y="4221577"/>
            <a:ext cx="549351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IMAP4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DA1F7D51-CBD5-47BF-897C-5254C1DF918B}"/>
              </a:ext>
            </a:extLst>
          </p:cNvPr>
          <p:cNvCxnSpPr>
            <a:stCxn id="125" idx="3"/>
          </p:cNvCxnSpPr>
          <p:nvPr/>
        </p:nvCxnSpPr>
        <p:spPr>
          <a:xfrm flipV="1">
            <a:off x="7713070" y="3539417"/>
            <a:ext cx="511781" cy="7800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07C9E25-BC86-4E3B-AD89-A6B5DAEDBE04}"/>
              </a:ext>
            </a:extLst>
          </p:cNvPr>
          <p:cNvSpPr txBox="1"/>
          <p:nvPr/>
        </p:nvSpPr>
        <p:spPr>
          <a:xfrm>
            <a:off x="7343916" y="3787222"/>
            <a:ext cx="549351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SMTP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sp>
        <p:nvSpPr>
          <p:cNvPr id="125" name="모서리가 둥근 직사각형 129">
            <a:extLst>
              <a:ext uri="{FF2B5EF4-FFF2-40B4-BE49-F238E27FC236}">
                <a16:creationId xmlns:a16="http://schemas.microsoft.com/office/drawing/2014/main" id="{B0B08D34-A70F-427B-8DE1-A453E223FAC2}"/>
              </a:ext>
            </a:extLst>
          </p:cNvPr>
          <p:cNvSpPr/>
          <p:nvPr/>
        </p:nvSpPr>
        <p:spPr bwMode="auto">
          <a:xfrm>
            <a:off x="4464707" y="4125464"/>
            <a:ext cx="3248363" cy="388058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Mail-Bridge</a:t>
            </a:r>
            <a:endParaRPr lang="ko-KR" altLang="en-US" sz="1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6" name="Picture 12">
            <a:extLst>
              <a:ext uri="{FF2B5EF4-FFF2-40B4-BE49-F238E27FC236}">
                <a16:creationId xmlns:a16="http://schemas.microsoft.com/office/drawing/2014/main" id="{8A37F0BB-AC64-40AD-A2BC-70F1610797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2536" y="4665290"/>
            <a:ext cx="449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7" name="직선 연결선 126">
            <a:extLst>
              <a:ext uri="{FF2B5EF4-FFF2-40B4-BE49-F238E27FC236}">
                <a16:creationId xmlns:a16="http://schemas.microsoft.com/office/drawing/2014/main" id="{CE9AD085-96E7-4B12-B90D-D868B3005E7C}"/>
              </a:ext>
            </a:extLst>
          </p:cNvPr>
          <p:cNvCxnSpPr/>
          <p:nvPr/>
        </p:nvCxnSpPr>
        <p:spPr>
          <a:xfrm>
            <a:off x="8911061" y="3967657"/>
            <a:ext cx="191249" cy="563270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B8E99FD-283F-4DCF-8D0A-899A2739F789}"/>
              </a:ext>
            </a:extLst>
          </p:cNvPr>
          <p:cNvGrpSpPr/>
          <p:nvPr/>
        </p:nvGrpSpPr>
        <p:grpSpPr>
          <a:xfrm>
            <a:off x="3941974" y="3355336"/>
            <a:ext cx="1893851" cy="694208"/>
            <a:chOff x="6618917" y="3298070"/>
            <a:chExt cx="1893851" cy="694208"/>
          </a:xfrm>
        </p:grpSpPr>
        <p:sp>
          <p:nvSpPr>
            <p:cNvPr id="129" name="TextBox 147">
              <a:extLst>
                <a:ext uri="{FF2B5EF4-FFF2-40B4-BE49-F238E27FC236}">
                  <a16:creationId xmlns:a16="http://schemas.microsoft.com/office/drawing/2014/main" id="{E52B3019-C441-450C-905B-CEDED30D8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8917" y="3298070"/>
              <a:ext cx="1419887" cy="694208"/>
            </a:xfrm>
            <a:prstGeom prst="wedgeEllipseCallout">
              <a:avLst>
                <a:gd name="adj1" fmla="val -10501"/>
                <a:gd name="adj2" fmla="val 88978"/>
              </a:avLst>
            </a:prstGeom>
            <a:solidFill>
              <a:schemeClr val="bg1"/>
            </a:solidFill>
            <a:ln w="6350" algn="ctr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ko-KR" altLang="en-US" sz="1000" spc="-15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0" name="Oval 86">
              <a:extLst>
                <a:ext uri="{FF2B5EF4-FFF2-40B4-BE49-F238E27FC236}">
                  <a16:creationId xmlns:a16="http://schemas.microsoft.com/office/drawing/2014/main" id="{AAD6D22F-B808-4F24-B30B-5BCAB0D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660" y="3540904"/>
              <a:ext cx="222250" cy="223838"/>
            </a:xfrm>
            <a:prstGeom prst="ellipse">
              <a:avLst/>
            </a:prstGeom>
            <a:gradFill>
              <a:gsLst>
                <a:gs pos="100000">
                  <a:srgbClr val="ABDFF0">
                    <a:lumMod val="36000"/>
                  </a:srgbClr>
                </a:gs>
                <a:gs pos="0">
                  <a:srgbClr val="0096D6"/>
                </a:gs>
              </a:gsLst>
              <a:lin ang="5400000" scaled="0"/>
            </a:gra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latinLnBrk="0"/>
              <a:r>
                <a:rPr lang="en-US" altLang="ko-KR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C2C9239-790B-4077-A1F5-7FC33DF8DEDE}"/>
                </a:ext>
              </a:extLst>
            </p:cNvPr>
            <p:cNvSpPr txBox="1"/>
            <p:nvPr/>
          </p:nvSpPr>
          <p:spPr>
            <a:xfrm>
              <a:off x="6966419" y="3406048"/>
              <a:ext cx="154634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외부망</a:t>
              </a: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 메일 확인</a:t>
              </a:r>
              <a:endPara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endParaRPr>
            </a:p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이미지 변환  전송 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64E05131-8518-4DB8-8807-06ED043E8E90}"/>
              </a:ext>
            </a:extLst>
          </p:cNvPr>
          <p:cNvSpPr txBox="1"/>
          <p:nvPr/>
        </p:nvSpPr>
        <p:spPr>
          <a:xfrm>
            <a:off x="5548078" y="4983829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125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기능│ </a:t>
            </a:r>
            <a:r>
              <a:rPr kumimoji="1" lang="ko-KR" altLang="en-US" sz="1400" b="1" dirty="0"/>
              <a:t>분리망간  메일 연계 </a:t>
            </a:r>
            <a:r>
              <a:rPr kumimoji="1" lang="en-US" altLang="ko-KR" sz="1400" b="1" dirty="0"/>
              <a:t>( </a:t>
            </a:r>
            <a:r>
              <a:rPr kumimoji="1" lang="en-US" altLang="ko-KR" sz="1400" b="1" dirty="0" err="1"/>
              <a:t>MailBridge</a:t>
            </a:r>
            <a:r>
              <a:rPr kumimoji="1" lang="en-US" altLang="ko-KR" sz="1400" b="1" dirty="0"/>
              <a:t> ) – </a:t>
            </a:r>
            <a:r>
              <a:rPr kumimoji="1" lang="ko-KR" altLang="en-US" sz="1400" b="1" dirty="0"/>
              <a:t>내부망에서부터 </a:t>
            </a:r>
            <a:r>
              <a:rPr kumimoji="1" lang="ko-KR" altLang="en-US" sz="1400" b="1" dirty="0" err="1"/>
              <a:t>외부망메일서버로</a:t>
            </a:r>
            <a:r>
              <a:rPr kumimoji="1" lang="ko-KR" altLang="en-US" sz="1400" b="1" dirty="0"/>
              <a:t> 반출 </a:t>
            </a:r>
            <a:r>
              <a:rPr kumimoji="1" lang="en-US" altLang="ko-KR" sz="1400" b="1" dirty="0"/>
              <a:t>2/2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B9602233-A436-494A-879D-E320EC7CFEB8}"/>
              </a:ext>
            </a:extLst>
          </p:cNvPr>
          <p:cNvSpPr/>
          <p:nvPr/>
        </p:nvSpPr>
        <p:spPr bwMode="auto">
          <a:xfrm>
            <a:off x="1143000" y="2616722"/>
            <a:ext cx="9906000" cy="37347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ed Rectangle 209">
            <a:extLst>
              <a:ext uri="{FF2B5EF4-FFF2-40B4-BE49-F238E27FC236}">
                <a16:creationId xmlns:a16="http://schemas.microsoft.com/office/drawing/2014/main" id="{6CB9025C-8E78-4BD5-94AE-EFC26C59E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682" y="2711366"/>
            <a:ext cx="4047113" cy="352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8" name="TextBox 54">
            <a:extLst>
              <a:ext uri="{FF2B5EF4-FFF2-40B4-BE49-F238E27FC236}">
                <a16:creationId xmlns:a16="http://schemas.microsoft.com/office/drawing/2014/main" id="{223EC968-D5CF-4884-B749-CE046C03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587" y="2845602"/>
            <a:ext cx="1257300" cy="684213"/>
          </a:xfrm>
          <a:prstGeom prst="wedgeEllipseCallout">
            <a:avLst>
              <a:gd name="adj1" fmla="val -170771"/>
              <a:gd name="adj2" fmla="val 118019"/>
            </a:avLst>
          </a:prstGeom>
          <a:solidFill>
            <a:schemeClr val="bg1"/>
          </a:solidFill>
          <a:ln w="6350" algn="ctr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0" name="Rounded Rectangle 209">
            <a:extLst>
              <a:ext uri="{FF2B5EF4-FFF2-40B4-BE49-F238E27FC236}">
                <a16:creationId xmlns:a16="http://schemas.microsoft.com/office/drawing/2014/main" id="{E51963F2-B076-44D6-9403-54850ADC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648" y="2647640"/>
            <a:ext cx="3701862" cy="352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AFF7C933-5DBF-4236-AB92-C85118A6F786}"/>
              </a:ext>
            </a:extLst>
          </p:cNvPr>
          <p:cNvCxnSpPr/>
          <p:nvPr/>
        </p:nvCxnSpPr>
        <p:spPr>
          <a:xfrm flipV="1">
            <a:off x="7718333" y="5287766"/>
            <a:ext cx="854238" cy="401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모서리가 둥근 직사각형 103">
            <a:extLst>
              <a:ext uri="{FF2B5EF4-FFF2-40B4-BE49-F238E27FC236}">
                <a16:creationId xmlns:a16="http://schemas.microsoft.com/office/drawing/2014/main" id="{FCE06182-378A-4ABC-A5A1-DFDC9394BAAF}"/>
              </a:ext>
            </a:extLst>
          </p:cNvPr>
          <p:cNvSpPr/>
          <p:nvPr/>
        </p:nvSpPr>
        <p:spPr bwMode="auto">
          <a:xfrm>
            <a:off x="4377161" y="4264291"/>
            <a:ext cx="3386142" cy="1744387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DA6269-ABEC-468E-B209-5EA01CE21C9E}"/>
              </a:ext>
            </a:extLst>
          </p:cNvPr>
          <p:cNvSpPr txBox="1"/>
          <p:nvPr/>
        </p:nvSpPr>
        <p:spPr>
          <a:xfrm>
            <a:off x="1415480" y="1634783"/>
            <a:ext cx="3024336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  <a:defRPr/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내부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업무망에서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외부망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메일서버로 발송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anose="020B0503020000020004" pitchFamily="50" charset="-127"/>
              <a:cs typeface="Segoe UI"/>
            </a:endParaRPr>
          </a:p>
          <a:p>
            <a:pPr latinLnBrk="0">
              <a:lnSpc>
                <a:spcPts val="1800"/>
              </a:lnSpc>
              <a:defRPr/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anose="020B0503020000020004" pitchFamily="50" charset="-127"/>
              <a:cs typeface="Segoe UI"/>
            </a:endParaRPr>
          </a:p>
          <a:p>
            <a:pPr marL="171450" indent="-171450" latinLnBrk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내부 메일과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메일간의 상호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연동성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046C29-CEC2-4A0D-AE01-54236FE7B924}"/>
              </a:ext>
            </a:extLst>
          </p:cNvPr>
          <p:cNvSpPr txBox="1"/>
          <p:nvPr/>
        </p:nvSpPr>
        <p:spPr>
          <a:xfrm>
            <a:off x="4727848" y="1561198"/>
            <a:ext cx="6192688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문서의 외부 반출은 원칙적으로 자료전송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Agent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사용하여  승인 후 전송 우선 적용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메일서버에서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외부망메일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서버로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스트림연계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기능 제공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</a:p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망간 자료전송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Agent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통해 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외부망으로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 전송된 첨부 문서를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메일로 발송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228600" indent="-228600" latinLnBrk="0">
              <a:lnSpc>
                <a:spcPts val="1500"/>
              </a:lnSpc>
              <a:buAutoNum type="arabicPeriod"/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내부망에서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외부로 반출되는 첨부 파일을 통제 하기 위해서는 원칙적으로 모든 문서는 자료전송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Agent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사용하여 승인 기반으로 반출 하거나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내부망메일서버의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기능으로 첨부문서 전송을 통제   </a:t>
            </a:r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1EF35936-E2FA-4F38-8D1E-0B9BBB1E0760}"/>
              </a:ext>
            </a:extLst>
          </p:cNvPr>
          <p:cNvCxnSpPr>
            <a:cxnSpLocks/>
          </p:cNvCxnSpPr>
          <p:nvPr/>
        </p:nvCxnSpPr>
        <p:spPr>
          <a:xfrm>
            <a:off x="4614569" y="1561198"/>
            <a:ext cx="0" cy="10541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CA7811E-ABAE-4B62-8F3D-65EA24EC2ED4}"/>
              </a:ext>
            </a:extLst>
          </p:cNvPr>
          <p:cNvSpPr txBox="1"/>
          <p:nvPr/>
        </p:nvSpPr>
        <p:spPr>
          <a:xfrm>
            <a:off x="3124439" y="2742492"/>
            <a:ext cx="1872208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0A19DAA-5608-4EEA-8373-A2C1DB45E168}"/>
              </a:ext>
            </a:extLst>
          </p:cNvPr>
          <p:cNvSpPr txBox="1"/>
          <p:nvPr/>
        </p:nvSpPr>
        <p:spPr>
          <a:xfrm>
            <a:off x="8861404" y="2695227"/>
            <a:ext cx="875589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4D5D19A0-69D2-40A6-93EA-810B68D12CF5}"/>
              </a:ext>
            </a:extLst>
          </p:cNvPr>
          <p:cNvCxnSpPr/>
          <p:nvPr/>
        </p:nvCxnSpPr>
        <p:spPr>
          <a:xfrm>
            <a:off x="5238979" y="5168602"/>
            <a:ext cx="1890712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99429122-6FEA-441F-AD8A-83266639B6AA}"/>
              </a:ext>
            </a:extLst>
          </p:cNvPr>
          <p:cNvCxnSpPr>
            <a:endCxn id="155" idx="5"/>
          </p:cNvCxnSpPr>
          <p:nvPr/>
        </p:nvCxnSpPr>
        <p:spPr>
          <a:xfrm flipH="1">
            <a:off x="3543778" y="5220545"/>
            <a:ext cx="821289" cy="967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846DB037-F41C-4673-90B7-205638E49D46}"/>
              </a:ext>
            </a:extLst>
          </p:cNvPr>
          <p:cNvCxnSpPr/>
          <p:nvPr/>
        </p:nvCxnSpPr>
        <p:spPr>
          <a:xfrm>
            <a:off x="2171542" y="3336831"/>
            <a:ext cx="756107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8">
            <a:extLst>
              <a:ext uri="{FF2B5EF4-FFF2-40B4-BE49-F238E27FC236}">
                <a16:creationId xmlns:a16="http://schemas.microsoft.com/office/drawing/2014/main" id="{540E9D2D-4930-43C0-B75F-BED856E3979E}"/>
              </a:ext>
            </a:extLst>
          </p:cNvPr>
          <p:cNvSpPr>
            <a:spLocks/>
          </p:cNvSpPr>
          <p:nvPr/>
        </p:nvSpPr>
        <p:spPr bwMode="auto">
          <a:xfrm>
            <a:off x="1412901" y="3002319"/>
            <a:ext cx="828675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105" name="그림 120" descr="cb_logo_r.png">
            <a:extLst>
              <a:ext uri="{FF2B5EF4-FFF2-40B4-BE49-F238E27FC236}">
                <a16:creationId xmlns:a16="http://schemas.microsoft.com/office/drawing/2014/main" id="{297BD1EE-A69F-4DD0-8D8B-C286DCCC85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79" y="5330527"/>
            <a:ext cx="31591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reeform 10">
            <a:extLst>
              <a:ext uri="{FF2B5EF4-FFF2-40B4-BE49-F238E27FC236}">
                <a16:creationId xmlns:a16="http://schemas.microsoft.com/office/drawing/2014/main" id="{493B8878-86F8-4375-BE3E-423232F18043}"/>
              </a:ext>
            </a:extLst>
          </p:cNvPr>
          <p:cNvSpPr>
            <a:spLocks noEditPoints="1"/>
          </p:cNvSpPr>
          <p:nvPr/>
        </p:nvSpPr>
        <p:spPr bwMode="black">
          <a:xfrm>
            <a:off x="6686052" y="4423873"/>
            <a:ext cx="918339" cy="1065891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07" name="그림 121" descr="cb_logo_r.png">
            <a:extLst>
              <a:ext uri="{FF2B5EF4-FFF2-40B4-BE49-F238E27FC236}">
                <a16:creationId xmlns:a16="http://schemas.microsoft.com/office/drawing/2014/main" id="{067C1E1C-C685-4E52-A7FF-8F1B211B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91" y="5328940"/>
            <a:ext cx="3175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7" descr="C:\Users\왕화숙\Desktop\icon\icon03_-89.png">
            <a:extLst>
              <a:ext uri="{FF2B5EF4-FFF2-40B4-BE49-F238E27FC236}">
                <a16:creationId xmlns:a16="http://schemas.microsoft.com/office/drawing/2014/main" id="{74F0FCA1-1E3A-4878-839B-E7916F03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260" y="5458896"/>
            <a:ext cx="754062" cy="669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9" name="Picture 12">
            <a:extLst>
              <a:ext uri="{FF2B5EF4-FFF2-40B4-BE49-F238E27FC236}">
                <a16:creationId xmlns:a16="http://schemas.microsoft.com/office/drawing/2014/main" id="{9AE78020-BE82-43A9-A537-9299A57AE0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001" y="4811573"/>
            <a:ext cx="449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449BF19-E81F-47C6-AC2A-429E54237282}"/>
              </a:ext>
            </a:extLst>
          </p:cNvPr>
          <p:cNvSpPr txBox="1"/>
          <p:nvPr/>
        </p:nvSpPr>
        <p:spPr>
          <a:xfrm>
            <a:off x="4511824" y="5520612"/>
            <a:ext cx="936104" cy="284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BAAF797-FB88-4586-9C9E-B77E48B5BEAA}"/>
              </a:ext>
            </a:extLst>
          </p:cNvPr>
          <p:cNvSpPr txBox="1"/>
          <p:nvPr/>
        </p:nvSpPr>
        <p:spPr>
          <a:xfrm>
            <a:off x="6687826" y="5545347"/>
            <a:ext cx="936104" cy="284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중계서버</a:t>
            </a:r>
          </a:p>
        </p:txBody>
      </p:sp>
      <p:grpSp>
        <p:nvGrpSpPr>
          <p:cNvPr id="112" name="Group 67">
            <a:extLst>
              <a:ext uri="{FF2B5EF4-FFF2-40B4-BE49-F238E27FC236}">
                <a16:creationId xmlns:a16="http://schemas.microsoft.com/office/drawing/2014/main" id="{198BAE9D-3DA1-4FFA-BD51-0AAD98EF4392}"/>
              </a:ext>
            </a:extLst>
          </p:cNvPr>
          <p:cNvGrpSpPr/>
          <p:nvPr/>
        </p:nvGrpSpPr>
        <p:grpSpPr>
          <a:xfrm>
            <a:off x="8252944" y="3064897"/>
            <a:ext cx="732511" cy="101761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" name="Freeform 191">
              <a:extLst>
                <a:ext uri="{FF2B5EF4-FFF2-40B4-BE49-F238E27FC236}">
                  <a16:creationId xmlns:a16="http://schemas.microsoft.com/office/drawing/2014/main" id="{7C92ED21-1295-4484-9ECB-85D0874D3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207">
              <a:extLst>
                <a:ext uri="{FF2B5EF4-FFF2-40B4-BE49-F238E27FC236}">
                  <a16:creationId xmlns:a16="http://schemas.microsoft.com/office/drawing/2014/main" id="{161509B2-252E-40EA-9AD6-B055F0799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65553105-DBC9-44C0-B96D-8C51C6D78653}"/>
              </a:ext>
            </a:extLst>
          </p:cNvPr>
          <p:cNvSpPr txBox="1"/>
          <p:nvPr/>
        </p:nvSpPr>
        <p:spPr>
          <a:xfrm>
            <a:off x="2961968" y="2670239"/>
            <a:ext cx="711696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외부망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cs typeface="Segoe UI"/>
            </a:endParaRPr>
          </a:p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메일서버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CDB8DE-CD93-4DEA-9523-60FC877D2510}"/>
              </a:ext>
            </a:extLst>
          </p:cNvPr>
          <p:cNvSpPr txBox="1"/>
          <p:nvPr/>
        </p:nvSpPr>
        <p:spPr>
          <a:xfrm>
            <a:off x="8193920" y="2616723"/>
            <a:ext cx="74198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내부망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cs typeface="Segoe UI"/>
            </a:endParaRPr>
          </a:p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메일서버 </a:t>
            </a:r>
          </a:p>
        </p:txBody>
      </p:sp>
      <p:sp>
        <p:nvSpPr>
          <p:cNvPr id="117" name="Oval 75">
            <a:extLst>
              <a:ext uri="{FF2B5EF4-FFF2-40B4-BE49-F238E27FC236}">
                <a16:creationId xmlns:a16="http://schemas.microsoft.com/office/drawing/2014/main" id="{19E68481-68D4-440E-8CBA-AB3504C1E82F}"/>
              </a:ext>
            </a:extLst>
          </p:cNvPr>
          <p:cNvSpPr/>
          <p:nvPr/>
        </p:nvSpPr>
        <p:spPr bwMode="auto">
          <a:xfrm>
            <a:off x="8252943" y="4661116"/>
            <a:ext cx="647700" cy="666750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8" name="Picture 12">
            <a:extLst>
              <a:ext uri="{FF2B5EF4-FFF2-40B4-BE49-F238E27FC236}">
                <a16:creationId xmlns:a16="http://schemas.microsoft.com/office/drawing/2014/main" id="{D112DF84-9DEF-47E1-8290-936A2E13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2162" y="4798396"/>
            <a:ext cx="449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ACB3856-4294-4800-AF10-E0732A45BE0D}"/>
              </a:ext>
            </a:extLst>
          </p:cNvPr>
          <p:cNvSpPr txBox="1"/>
          <p:nvPr/>
        </p:nvSpPr>
        <p:spPr>
          <a:xfrm>
            <a:off x="1563387" y="3138880"/>
            <a:ext cx="711696" cy="2846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인터넷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5E65FBD-EC96-421D-AE5F-20C8A72C41DA}"/>
              </a:ext>
            </a:extLst>
          </p:cNvPr>
          <p:cNvSpPr txBox="1"/>
          <p:nvPr/>
        </p:nvSpPr>
        <p:spPr>
          <a:xfrm>
            <a:off x="2679683" y="5440323"/>
            <a:ext cx="1098702" cy="246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자료전송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Agent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51F82C-E1D9-4985-822B-6870E33748BE}"/>
              </a:ext>
            </a:extLst>
          </p:cNvPr>
          <p:cNvSpPr txBox="1"/>
          <p:nvPr/>
        </p:nvSpPr>
        <p:spPr>
          <a:xfrm>
            <a:off x="7977858" y="5472723"/>
            <a:ext cx="1098702" cy="246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자료전송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Agent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grpSp>
        <p:nvGrpSpPr>
          <p:cNvPr id="134" name="Group 67">
            <a:extLst>
              <a:ext uri="{FF2B5EF4-FFF2-40B4-BE49-F238E27FC236}">
                <a16:creationId xmlns:a16="http://schemas.microsoft.com/office/drawing/2014/main" id="{49A80BD2-E790-46A1-8E58-2420D49164F4}"/>
              </a:ext>
            </a:extLst>
          </p:cNvPr>
          <p:cNvGrpSpPr/>
          <p:nvPr/>
        </p:nvGrpSpPr>
        <p:grpSpPr>
          <a:xfrm>
            <a:off x="2957649" y="3088561"/>
            <a:ext cx="732511" cy="101761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5" name="Freeform 191">
              <a:extLst>
                <a:ext uri="{FF2B5EF4-FFF2-40B4-BE49-F238E27FC236}">
                  <a16:creationId xmlns:a16="http://schemas.microsoft.com/office/drawing/2014/main" id="{1B76C9C9-7CF4-474B-9B5D-ADCD7B8DC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Freeform 207">
              <a:extLst>
                <a:ext uri="{FF2B5EF4-FFF2-40B4-BE49-F238E27FC236}">
                  <a16:creationId xmlns:a16="http://schemas.microsoft.com/office/drawing/2014/main" id="{6E4A0A72-CE1A-445D-B733-58716498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7" name="Freeform 10">
            <a:extLst>
              <a:ext uri="{FF2B5EF4-FFF2-40B4-BE49-F238E27FC236}">
                <a16:creationId xmlns:a16="http://schemas.microsoft.com/office/drawing/2014/main" id="{1B3393B6-4719-482A-8667-1556CCC31E4A}"/>
              </a:ext>
            </a:extLst>
          </p:cNvPr>
          <p:cNvSpPr>
            <a:spLocks noEditPoints="1"/>
          </p:cNvSpPr>
          <p:nvPr/>
        </p:nvSpPr>
        <p:spPr bwMode="black">
          <a:xfrm>
            <a:off x="4520691" y="4431082"/>
            <a:ext cx="905483" cy="1002394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BFC4B566-9604-47EE-9393-F9E20EF393FE}"/>
              </a:ext>
            </a:extLst>
          </p:cNvPr>
          <p:cNvGrpSpPr/>
          <p:nvPr/>
        </p:nvGrpSpPr>
        <p:grpSpPr>
          <a:xfrm>
            <a:off x="5409471" y="2816013"/>
            <a:ext cx="1291348" cy="794355"/>
            <a:chOff x="7066595" y="3795676"/>
            <a:chExt cx="1162050" cy="663575"/>
          </a:xfrm>
        </p:grpSpPr>
        <p:sp>
          <p:nvSpPr>
            <p:cNvPr id="139" name="TextBox 67">
              <a:extLst>
                <a:ext uri="{FF2B5EF4-FFF2-40B4-BE49-F238E27FC236}">
                  <a16:creationId xmlns:a16="http://schemas.microsoft.com/office/drawing/2014/main" id="{178F98EB-FBDE-42B1-B677-4B595E2B6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595" y="3795676"/>
              <a:ext cx="1162050" cy="663575"/>
            </a:xfrm>
            <a:prstGeom prst="wedgeEllipseCallout">
              <a:avLst>
                <a:gd name="adj1" fmla="val 134933"/>
                <a:gd name="adj2" fmla="val 83981"/>
              </a:avLst>
            </a:prstGeom>
            <a:solidFill>
              <a:schemeClr val="bg1"/>
            </a:solidFill>
            <a:ln w="6350" algn="ctr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ko-KR" altLang="en-US" sz="1000" spc="-15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0" name="Oval 86">
              <a:extLst>
                <a:ext uri="{FF2B5EF4-FFF2-40B4-BE49-F238E27FC236}">
                  <a16:creationId xmlns:a16="http://schemas.microsoft.com/office/drawing/2014/main" id="{2F023EED-2492-4700-87E8-D6A3B948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833" y="4001808"/>
              <a:ext cx="222250" cy="223837"/>
            </a:xfrm>
            <a:prstGeom prst="ellipse">
              <a:avLst/>
            </a:prstGeom>
            <a:gradFill>
              <a:gsLst>
                <a:gs pos="100000">
                  <a:srgbClr val="ABDFF0">
                    <a:lumMod val="36000"/>
                  </a:srgbClr>
                </a:gs>
                <a:gs pos="0">
                  <a:srgbClr val="0096D6"/>
                </a:gs>
              </a:gsLst>
              <a:lin ang="5400000" scaled="0"/>
            </a:gra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algn="l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latinLnBrk="0"/>
              <a:r>
                <a:rPr lang="en-US" altLang="ko-KR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8F7C3A0-7145-43B2-AD2D-C06961FEA700}"/>
                </a:ext>
              </a:extLst>
            </p:cNvPr>
            <p:cNvSpPr txBox="1"/>
            <p:nvPr/>
          </p:nvSpPr>
          <p:spPr>
            <a:xfrm>
              <a:off x="7304433" y="3918760"/>
              <a:ext cx="907680" cy="462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Bef>
                  <a:spcPts val="600"/>
                </a:spcBef>
                <a:defRPr/>
              </a:pPr>
              <a:r>
                <a:rPr lang="ko-KR" altLang="en-US" sz="1000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내부망메일서버에서</a:t>
              </a:r>
              <a:r>
                <a:rPr lang="ko-KR" altLang="en-US" sz="1000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cs typeface="Segoe UI"/>
                </a:rPr>
                <a:t> 직접 전송 연계 </a:t>
              </a:r>
            </a:p>
          </p:txBody>
        </p:sp>
      </p:grpSp>
      <p:pic>
        <p:nvPicPr>
          <p:cNvPr id="142" name="Picture 17" descr="C:\Users\왕화숙\Desktop\icon\icon03_-89.png">
            <a:extLst>
              <a:ext uri="{FF2B5EF4-FFF2-40B4-BE49-F238E27FC236}">
                <a16:creationId xmlns:a16="http://schemas.microsoft.com/office/drawing/2014/main" id="{4B569ADA-22E3-4BF7-9612-6D9D0034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8715" y="4893403"/>
            <a:ext cx="754062" cy="669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43" name="TextBox 54">
            <a:extLst>
              <a:ext uri="{FF2B5EF4-FFF2-40B4-BE49-F238E27FC236}">
                <a16:creationId xmlns:a16="http://schemas.microsoft.com/office/drawing/2014/main" id="{B3F48F1E-6EE5-434A-8D24-FA72EEF0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852" y="3737231"/>
            <a:ext cx="1438577" cy="1331507"/>
          </a:xfrm>
          <a:prstGeom prst="wedgeEllipseCallout">
            <a:avLst>
              <a:gd name="adj1" fmla="val -78459"/>
              <a:gd name="adj2" fmla="val 60263"/>
            </a:avLst>
          </a:prstGeom>
          <a:solidFill>
            <a:schemeClr val="bg1"/>
          </a:solidFill>
          <a:ln w="6350" algn="ctr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 sz="10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C30235B-87FA-4A9E-8A80-C4B663D684AA}"/>
              </a:ext>
            </a:extLst>
          </p:cNvPr>
          <p:cNvSpPr txBox="1"/>
          <p:nvPr/>
        </p:nvSpPr>
        <p:spPr>
          <a:xfrm>
            <a:off x="9544998" y="3969196"/>
            <a:ext cx="10964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첨부문서는 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자료전송 시스템을 통해 승인 기반 전송 후 발송  </a:t>
            </a:r>
          </a:p>
        </p:txBody>
      </p:sp>
      <p:pic>
        <p:nvPicPr>
          <p:cNvPr id="145" name="그림 121" descr="cb_logo_r.png">
            <a:extLst>
              <a:ext uri="{FF2B5EF4-FFF2-40B4-BE49-F238E27FC236}">
                <a16:creationId xmlns:a16="http://schemas.microsoft.com/office/drawing/2014/main" id="{3FB44901-2FAC-4E33-8123-DEA10E4E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30" y="5278933"/>
            <a:ext cx="3175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89DED7D9-B26C-46D7-95E6-91FE992A6CC0}"/>
              </a:ext>
            </a:extLst>
          </p:cNvPr>
          <p:cNvCxnSpPr>
            <a:stCxn id="156" idx="1"/>
          </p:cNvCxnSpPr>
          <p:nvPr/>
        </p:nvCxnSpPr>
        <p:spPr>
          <a:xfrm flipH="1" flipV="1">
            <a:off x="3614436" y="3860002"/>
            <a:ext cx="887861" cy="5744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8E92E340-AD8E-43C5-9042-DE1AC303C5FC}"/>
              </a:ext>
            </a:extLst>
          </p:cNvPr>
          <p:cNvSpPr txBox="1"/>
          <p:nvPr/>
        </p:nvSpPr>
        <p:spPr>
          <a:xfrm>
            <a:off x="3389585" y="4196890"/>
            <a:ext cx="549351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SMTP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sp>
        <p:nvSpPr>
          <p:cNvPr id="148" name="Oval 86">
            <a:extLst>
              <a:ext uri="{FF2B5EF4-FFF2-40B4-BE49-F238E27FC236}">
                <a16:creationId xmlns:a16="http://schemas.microsoft.com/office/drawing/2014/main" id="{2BA388AB-E0DA-48E8-84EB-53A3DABFD9BA}"/>
              </a:ext>
            </a:extLst>
          </p:cNvPr>
          <p:cNvSpPr>
            <a:spLocks/>
          </p:cNvSpPr>
          <p:nvPr/>
        </p:nvSpPr>
        <p:spPr bwMode="auto">
          <a:xfrm>
            <a:off x="9315269" y="4197777"/>
            <a:ext cx="222250" cy="223838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/>
            <a:r>
              <a:rPr lang="en-US" altLang="ko-KR" sz="10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C1D1F302-62B0-4A39-8F6C-BEF34AB442E7}"/>
              </a:ext>
            </a:extLst>
          </p:cNvPr>
          <p:cNvCxnSpPr>
            <a:endCxn id="156" idx="3"/>
          </p:cNvCxnSpPr>
          <p:nvPr/>
        </p:nvCxnSpPr>
        <p:spPr>
          <a:xfrm flipH="1">
            <a:off x="7750659" y="3619860"/>
            <a:ext cx="519634" cy="8145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825A25A-84B2-4010-AB50-CB22DBA2D4CD}"/>
              </a:ext>
            </a:extLst>
          </p:cNvPr>
          <p:cNvSpPr txBox="1"/>
          <p:nvPr/>
        </p:nvSpPr>
        <p:spPr>
          <a:xfrm>
            <a:off x="7502976" y="3854450"/>
            <a:ext cx="549351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SMTP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sp>
        <p:nvSpPr>
          <p:cNvPr id="151" name="TextBox 54">
            <a:extLst>
              <a:ext uri="{FF2B5EF4-FFF2-40B4-BE49-F238E27FC236}">
                <a16:creationId xmlns:a16="http://schemas.microsoft.com/office/drawing/2014/main" id="{A1CAC600-DCD5-415C-BC92-2C71221C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728" y="4590173"/>
            <a:ext cx="1257300" cy="684213"/>
          </a:xfrm>
          <a:prstGeom prst="wedgeEllipseCallout">
            <a:avLst>
              <a:gd name="adj1" fmla="val 83774"/>
              <a:gd name="adj2" fmla="val 75327"/>
            </a:avLst>
          </a:prstGeom>
          <a:solidFill>
            <a:schemeClr val="bg1"/>
          </a:solidFill>
          <a:ln w="6350" algn="ctr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B347DE0-A944-449B-84E4-5C524F1EBE92}"/>
              </a:ext>
            </a:extLst>
          </p:cNvPr>
          <p:cNvSpPr txBox="1"/>
          <p:nvPr/>
        </p:nvSpPr>
        <p:spPr>
          <a:xfrm>
            <a:off x="1829781" y="4783929"/>
            <a:ext cx="95826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외부망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 메일서버로 전송 </a:t>
            </a:r>
          </a:p>
        </p:txBody>
      </p:sp>
      <p:sp>
        <p:nvSpPr>
          <p:cNvPr id="153" name="Oval 86">
            <a:extLst>
              <a:ext uri="{FF2B5EF4-FFF2-40B4-BE49-F238E27FC236}">
                <a16:creationId xmlns:a16="http://schemas.microsoft.com/office/drawing/2014/main" id="{009039B1-12D5-41D6-B043-B5E1B99F3B3C}"/>
              </a:ext>
            </a:extLst>
          </p:cNvPr>
          <p:cNvSpPr>
            <a:spLocks/>
          </p:cNvSpPr>
          <p:nvPr/>
        </p:nvSpPr>
        <p:spPr bwMode="auto">
          <a:xfrm>
            <a:off x="1634962" y="4844898"/>
            <a:ext cx="222250" cy="223838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/>
            <a:r>
              <a:rPr lang="en-US" altLang="ko-KR" sz="1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154" name="직선 화살표 연결선 153">
            <a:extLst>
              <a:ext uri="{FF2B5EF4-FFF2-40B4-BE49-F238E27FC236}">
                <a16:creationId xmlns:a16="http://schemas.microsoft.com/office/drawing/2014/main" id="{15479FE1-273F-4E10-9DC7-C6982BDF44C9}"/>
              </a:ext>
            </a:extLst>
          </p:cNvPr>
          <p:cNvCxnSpPr/>
          <p:nvPr/>
        </p:nvCxnSpPr>
        <p:spPr>
          <a:xfrm flipV="1">
            <a:off x="3176862" y="4041559"/>
            <a:ext cx="23780" cy="7282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75">
            <a:extLst>
              <a:ext uri="{FF2B5EF4-FFF2-40B4-BE49-F238E27FC236}">
                <a16:creationId xmlns:a16="http://schemas.microsoft.com/office/drawing/2014/main" id="{D0CC4EFF-E4F5-4DFE-A407-396F0A7AADFF}"/>
              </a:ext>
            </a:extLst>
          </p:cNvPr>
          <p:cNvSpPr/>
          <p:nvPr/>
        </p:nvSpPr>
        <p:spPr bwMode="auto">
          <a:xfrm>
            <a:off x="2990930" y="4661116"/>
            <a:ext cx="647700" cy="666750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6" name="모서리가 둥근 직사각형 12">
            <a:extLst>
              <a:ext uri="{FF2B5EF4-FFF2-40B4-BE49-F238E27FC236}">
                <a16:creationId xmlns:a16="http://schemas.microsoft.com/office/drawing/2014/main" id="{D9EA6C44-050A-4429-A868-89F7F9469A8D}"/>
              </a:ext>
            </a:extLst>
          </p:cNvPr>
          <p:cNvSpPr/>
          <p:nvPr/>
        </p:nvSpPr>
        <p:spPr bwMode="auto">
          <a:xfrm>
            <a:off x="4502297" y="4240385"/>
            <a:ext cx="3248363" cy="388058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MailBridge</a:t>
            </a:r>
            <a:endParaRPr lang="ko-KR" altLang="en-US" sz="1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5954E0F-4942-4CA3-895A-75EC8A074682}"/>
              </a:ext>
            </a:extLst>
          </p:cNvPr>
          <p:cNvSpPr txBox="1"/>
          <p:nvPr/>
        </p:nvSpPr>
        <p:spPr>
          <a:xfrm>
            <a:off x="5563444" y="5041546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89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기능│ 프린터 연계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305404B-DFFE-45E4-BEE7-6FD087D20A41}"/>
              </a:ext>
            </a:extLst>
          </p:cNvPr>
          <p:cNvSpPr/>
          <p:nvPr/>
        </p:nvSpPr>
        <p:spPr bwMode="auto">
          <a:xfrm>
            <a:off x="1143000" y="2896513"/>
            <a:ext cx="9906000" cy="3454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6">
            <a:extLst>
              <a:ext uri="{FF2B5EF4-FFF2-40B4-BE49-F238E27FC236}">
                <a16:creationId xmlns:a16="http://schemas.microsoft.com/office/drawing/2014/main" id="{7B8FA341-BAEB-4CAA-BF1F-ADCFC0188645}"/>
              </a:ext>
            </a:extLst>
          </p:cNvPr>
          <p:cNvSpPr/>
          <p:nvPr/>
        </p:nvSpPr>
        <p:spPr bwMode="auto">
          <a:xfrm>
            <a:off x="4666574" y="4644435"/>
            <a:ext cx="2854359" cy="1500285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4FFAB0-B2D6-4479-9F34-E1591BCB06BF}"/>
              </a:ext>
            </a:extLst>
          </p:cNvPr>
          <p:cNvSpPr txBox="1"/>
          <p:nvPr/>
        </p:nvSpPr>
        <p:spPr>
          <a:xfrm>
            <a:off x="1415480" y="1716911"/>
            <a:ext cx="302433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  <a:defRPr/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분리된 망 간 사용자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PC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에서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다른망의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 프린터를 원격으로 사용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anose="020B0503020000020004" pitchFamily="50" charset="-127"/>
              <a:cs typeface="Segoe UI"/>
            </a:endParaRPr>
          </a:p>
          <a:p>
            <a:pPr latinLnBrk="0">
              <a:lnSpc>
                <a:spcPts val="1800"/>
              </a:lnSpc>
              <a:defRPr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맑은 고딕" pitchFamily="50" charset="-127"/>
              <a:ea typeface="맑은 고딕" panose="020B0503020000020004" pitchFamily="50" charset="-127"/>
              <a:cs typeface="Segoe UI"/>
            </a:endParaRPr>
          </a:p>
          <a:p>
            <a:pPr latinLnBrk="0">
              <a:lnSpc>
                <a:spcPts val="18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anose="020B0503020000020004" pitchFamily="50" charset="-127"/>
                <a:cs typeface="Segoe UI"/>
              </a:rPr>
              <a:t>내외무간 프린터 연계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195F68-96F1-45AD-BFD9-2A2A92204225}"/>
              </a:ext>
            </a:extLst>
          </p:cNvPr>
          <p:cNvSpPr txBox="1"/>
          <p:nvPr/>
        </p:nvSpPr>
        <p:spPr>
          <a:xfrm>
            <a:off x="4727848" y="1588567"/>
            <a:ext cx="6192688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물리적으로 차단된 다른 망에 위치한 프린터를 사용하여 출력을 가능하게 해주는 연계 서비스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네트워크 프린터의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IP/Port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및 프린터 형식 정보를 사전 취득 필요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망간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스트림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연게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서비스에 프린터 연계 정책 추가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가상프린터와 실제프린터를 연계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출력 요청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 접속 가능한 네트워크에서 접근 가능한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IP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의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”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가상프린터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” 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생성 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출력이 필요한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에서는 수동으로 가상 프린터의 정보를 입력하여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“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프린터 추가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＂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후 같은 망 프린터와 동일하게 사용 가능  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8AF7EF99-BEC4-4643-9132-8AAE5AED303E}"/>
              </a:ext>
            </a:extLst>
          </p:cNvPr>
          <p:cNvCxnSpPr>
            <a:cxnSpLocks/>
          </p:cNvCxnSpPr>
          <p:nvPr/>
        </p:nvCxnSpPr>
        <p:spPr>
          <a:xfrm>
            <a:off x="4655006" y="1555717"/>
            <a:ext cx="0" cy="13407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209">
            <a:extLst>
              <a:ext uri="{FF2B5EF4-FFF2-40B4-BE49-F238E27FC236}">
                <a16:creationId xmlns:a16="http://schemas.microsoft.com/office/drawing/2014/main" id="{ADA22AF9-B112-48B5-B01D-9A3B8739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2961612"/>
            <a:ext cx="3024336" cy="3275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E86995-D4C7-4C58-AFAD-3805FF4C51B3}"/>
              </a:ext>
            </a:extLst>
          </p:cNvPr>
          <p:cNvSpPr txBox="1"/>
          <p:nvPr/>
        </p:nvSpPr>
        <p:spPr>
          <a:xfrm>
            <a:off x="1559496" y="2961612"/>
            <a:ext cx="273630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69" name="Rounded Rectangle 209">
            <a:extLst>
              <a:ext uri="{FF2B5EF4-FFF2-40B4-BE49-F238E27FC236}">
                <a16:creationId xmlns:a16="http://schemas.microsoft.com/office/drawing/2014/main" id="{02FF15B1-410F-4283-95CB-15DB4ED7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2961612"/>
            <a:ext cx="3024336" cy="32690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592B03-167A-4E7E-A0DA-F30151CF488A}"/>
              </a:ext>
            </a:extLst>
          </p:cNvPr>
          <p:cNvSpPr txBox="1"/>
          <p:nvPr/>
        </p:nvSpPr>
        <p:spPr>
          <a:xfrm>
            <a:off x="7884504" y="2961612"/>
            <a:ext cx="2759695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21DBE73A-782A-412D-A3D1-2A7DEA8F95D7}"/>
              </a:ext>
            </a:extLst>
          </p:cNvPr>
          <p:cNvCxnSpPr/>
          <p:nvPr/>
        </p:nvCxnSpPr>
        <p:spPr>
          <a:xfrm>
            <a:off x="5176838" y="5319713"/>
            <a:ext cx="1890712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D5AD03CB-B457-4207-9760-39D137E78CB3}"/>
              </a:ext>
            </a:extLst>
          </p:cNvPr>
          <p:cNvCxnSpPr/>
          <p:nvPr/>
        </p:nvCxnSpPr>
        <p:spPr>
          <a:xfrm flipV="1">
            <a:off x="7200901" y="5308601"/>
            <a:ext cx="1343025" cy="317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47">
            <a:extLst>
              <a:ext uri="{FF2B5EF4-FFF2-40B4-BE49-F238E27FC236}">
                <a16:creationId xmlns:a16="http://schemas.microsoft.com/office/drawing/2014/main" id="{33EC2705-C810-4E79-9C3C-5FB1CB12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040" y="3394582"/>
            <a:ext cx="1606464" cy="722147"/>
          </a:xfrm>
          <a:prstGeom prst="wedgeEllipseCallout">
            <a:avLst>
              <a:gd name="adj1" fmla="val -58349"/>
              <a:gd name="adj2" fmla="val 167748"/>
            </a:avLst>
          </a:prstGeom>
          <a:solidFill>
            <a:schemeClr val="bg1"/>
          </a:solidFill>
          <a:ln w="6350" algn="ctr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1B0A55CA-DFC2-4AAF-B611-045979D5E90B}"/>
              </a:ext>
            </a:extLst>
          </p:cNvPr>
          <p:cNvCxnSpPr/>
          <p:nvPr/>
        </p:nvCxnSpPr>
        <p:spPr>
          <a:xfrm flipV="1">
            <a:off x="2987675" y="3425826"/>
            <a:ext cx="0" cy="152241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DDB9F9E6-7B15-4F0B-BDBC-C0DC2D62605D}"/>
              </a:ext>
            </a:extLst>
          </p:cNvPr>
          <p:cNvCxnSpPr/>
          <p:nvPr/>
        </p:nvCxnSpPr>
        <p:spPr>
          <a:xfrm flipV="1">
            <a:off x="3216276" y="5308601"/>
            <a:ext cx="1800225" cy="1111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8">
            <a:extLst>
              <a:ext uri="{FF2B5EF4-FFF2-40B4-BE49-F238E27FC236}">
                <a16:creationId xmlns:a16="http://schemas.microsoft.com/office/drawing/2014/main" id="{0BF27DF3-AD42-4321-989A-94528484B22A}"/>
              </a:ext>
            </a:extLst>
          </p:cNvPr>
          <p:cNvSpPr>
            <a:spLocks/>
          </p:cNvSpPr>
          <p:nvPr/>
        </p:nvSpPr>
        <p:spPr bwMode="auto">
          <a:xfrm>
            <a:off x="2535239" y="3246439"/>
            <a:ext cx="828675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77" name="그림 120" descr="cb_logo_r.png">
            <a:extLst>
              <a:ext uri="{FF2B5EF4-FFF2-40B4-BE49-F238E27FC236}">
                <a16:creationId xmlns:a16="http://schemas.microsoft.com/office/drawing/2014/main" id="{4BB9B0B5-84A6-4714-846D-67401C5BCD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5481638"/>
            <a:ext cx="31591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F6B0A58D-D1D8-40FC-BEB6-036601E633E4}"/>
              </a:ext>
            </a:extLst>
          </p:cNvPr>
          <p:cNvSpPr txBox="1"/>
          <p:nvPr/>
        </p:nvSpPr>
        <p:spPr>
          <a:xfrm>
            <a:off x="3224064" y="3395617"/>
            <a:ext cx="711696" cy="2846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cs typeface="Segoe UI"/>
              </a:rPr>
              <a:t>인터넷</a:t>
            </a:r>
          </a:p>
        </p:txBody>
      </p:sp>
      <p:sp>
        <p:nvSpPr>
          <p:cNvPr id="79" name="TextBox 54">
            <a:extLst>
              <a:ext uri="{FF2B5EF4-FFF2-40B4-BE49-F238E27FC236}">
                <a16:creationId xmlns:a16="http://schemas.microsoft.com/office/drawing/2014/main" id="{70894791-2CB2-4711-B30C-A7236C27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689" y="3913887"/>
            <a:ext cx="1257300" cy="684213"/>
          </a:xfrm>
          <a:prstGeom prst="wedgeEllipseCallout">
            <a:avLst>
              <a:gd name="adj1" fmla="val -66731"/>
              <a:gd name="adj2" fmla="val 138437"/>
            </a:avLst>
          </a:prstGeom>
          <a:solidFill>
            <a:schemeClr val="bg1"/>
          </a:solidFill>
          <a:ln w="6350" algn="ctr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0" name="그림 121" descr="cb_logo_r.png">
            <a:extLst>
              <a:ext uri="{FF2B5EF4-FFF2-40B4-BE49-F238E27FC236}">
                <a16:creationId xmlns:a16="http://schemas.microsoft.com/office/drawing/2014/main" id="{42EED234-A2CE-4988-AD1F-D4F1E4A6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480051"/>
            <a:ext cx="3175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AD842EA-8FEC-4B24-BF60-7DFD74B7CEAB}"/>
              </a:ext>
            </a:extLst>
          </p:cNvPr>
          <p:cNvSpPr txBox="1"/>
          <p:nvPr/>
        </p:nvSpPr>
        <p:spPr>
          <a:xfrm>
            <a:off x="3515952" y="4025087"/>
            <a:ext cx="958260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가상 프린터 프린터 추가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  <a:p>
            <a:pPr>
              <a:lnSpc>
                <a:spcPts val="1200"/>
              </a:lnSpc>
              <a:spcBef>
                <a:spcPts val="600"/>
              </a:spcBef>
              <a:defRPr/>
            </a:pP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pic>
        <p:nvPicPr>
          <p:cNvPr id="82" name="Picture 17" descr="C:\Users\왕화숙\Desktop\icon\icon03_-89.png">
            <a:extLst>
              <a:ext uri="{FF2B5EF4-FFF2-40B4-BE49-F238E27FC236}">
                <a16:creationId xmlns:a16="http://schemas.microsoft.com/office/drawing/2014/main" id="{962B396D-93D2-42D7-9EA6-286CE8E1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350" y="4935708"/>
            <a:ext cx="754062" cy="669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3" name="Picture 12">
            <a:extLst>
              <a:ext uri="{FF2B5EF4-FFF2-40B4-BE49-F238E27FC236}">
                <a16:creationId xmlns:a16="http://schemas.microsoft.com/office/drawing/2014/main" id="{C6E8D795-EFA1-46C5-AB38-07F62A0386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4476" y="5110164"/>
            <a:ext cx="449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4" name="TextBox 67">
            <a:extLst>
              <a:ext uri="{FF2B5EF4-FFF2-40B4-BE49-F238E27FC236}">
                <a16:creationId xmlns:a16="http://schemas.microsoft.com/office/drawing/2014/main" id="{1117A8A6-B85D-4E25-AD7C-8F239B38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754" y="3725703"/>
            <a:ext cx="1648302" cy="820733"/>
          </a:xfrm>
          <a:prstGeom prst="wedgeEllipseCallout">
            <a:avLst>
              <a:gd name="adj1" fmla="val 20181"/>
              <a:gd name="adj2" fmla="val 75019"/>
            </a:avLst>
          </a:prstGeom>
          <a:solidFill>
            <a:schemeClr val="bg1"/>
          </a:solidFill>
          <a:ln w="6350" algn="ctr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7" name="Oval 75">
            <a:extLst>
              <a:ext uri="{FF2B5EF4-FFF2-40B4-BE49-F238E27FC236}">
                <a16:creationId xmlns:a16="http://schemas.microsoft.com/office/drawing/2014/main" id="{92312A42-CFC9-4437-BEE8-85808200382B}"/>
              </a:ext>
            </a:extLst>
          </p:cNvPr>
          <p:cNvSpPr/>
          <p:nvPr/>
        </p:nvSpPr>
        <p:spPr bwMode="auto">
          <a:xfrm>
            <a:off x="2676433" y="4963699"/>
            <a:ext cx="647700" cy="666750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Oval 86">
            <a:extLst>
              <a:ext uri="{FF2B5EF4-FFF2-40B4-BE49-F238E27FC236}">
                <a16:creationId xmlns:a16="http://schemas.microsoft.com/office/drawing/2014/main" id="{69215B5F-25D1-40DA-BCB5-95EFF21F5AA4}"/>
              </a:ext>
            </a:extLst>
          </p:cNvPr>
          <p:cNvSpPr>
            <a:spLocks/>
          </p:cNvSpPr>
          <p:nvPr/>
        </p:nvSpPr>
        <p:spPr bwMode="auto">
          <a:xfrm>
            <a:off x="9141531" y="3592289"/>
            <a:ext cx="222250" cy="223838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/>
            <a:r>
              <a:rPr lang="en-US" altLang="ko-KR" sz="10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" name="Oval 86">
            <a:extLst>
              <a:ext uri="{FF2B5EF4-FFF2-40B4-BE49-F238E27FC236}">
                <a16:creationId xmlns:a16="http://schemas.microsoft.com/office/drawing/2014/main" id="{58CCC78A-EF89-4740-8912-3833C02E1528}"/>
              </a:ext>
            </a:extLst>
          </p:cNvPr>
          <p:cNvSpPr>
            <a:spLocks/>
          </p:cNvSpPr>
          <p:nvPr/>
        </p:nvSpPr>
        <p:spPr bwMode="auto">
          <a:xfrm>
            <a:off x="5007906" y="3972490"/>
            <a:ext cx="222250" cy="223837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/>
            <a:r>
              <a:rPr lang="en-US" altLang="ko-KR" sz="1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5" name="Oval 86">
            <a:extLst>
              <a:ext uri="{FF2B5EF4-FFF2-40B4-BE49-F238E27FC236}">
                <a16:creationId xmlns:a16="http://schemas.microsoft.com/office/drawing/2014/main" id="{C68E8D76-15FA-48E1-9F6B-57192CC95072}"/>
              </a:ext>
            </a:extLst>
          </p:cNvPr>
          <p:cNvSpPr>
            <a:spLocks/>
          </p:cNvSpPr>
          <p:nvPr/>
        </p:nvSpPr>
        <p:spPr bwMode="auto">
          <a:xfrm>
            <a:off x="3361547" y="4090299"/>
            <a:ext cx="222250" cy="223838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/>
            <a:r>
              <a:rPr lang="en-US" altLang="ko-KR" sz="1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8" name="Oval 75">
            <a:extLst>
              <a:ext uri="{FF2B5EF4-FFF2-40B4-BE49-F238E27FC236}">
                <a16:creationId xmlns:a16="http://schemas.microsoft.com/office/drawing/2014/main" id="{DF1580D2-B122-4AF5-962F-43B31AF828A8}"/>
              </a:ext>
            </a:extLst>
          </p:cNvPr>
          <p:cNvSpPr/>
          <p:nvPr/>
        </p:nvSpPr>
        <p:spPr bwMode="auto">
          <a:xfrm>
            <a:off x="7896706" y="4440727"/>
            <a:ext cx="1512024" cy="1478903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D339A6F-21FE-4352-B825-3FB538B652EC}"/>
              </a:ext>
            </a:extLst>
          </p:cNvPr>
          <p:cNvSpPr txBox="1"/>
          <p:nvPr/>
        </p:nvSpPr>
        <p:spPr>
          <a:xfrm>
            <a:off x="4807531" y="5672062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C0C1CC1-5F88-400A-81FD-34BA71049CEB}"/>
              </a:ext>
            </a:extLst>
          </p:cNvPr>
          <p:cNvSpPr txBox="1"/>
          <p:nvPr/>
        </p:nvSpPr>
        <p:spPr>
          <a:xfrm>
            <a:off x="6600056" y="5595908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90DB21A-3249-4BE7-8C6C-B4B8F28AB5B0}"/>
              </a:ext>
            </a:extLst>
          </p:cNvPr>
          <p:cNvSpPr txBox="1"/>
          <p:nvPr/>
        </p:nvSpPr>
        <p:spPr>
          <a:xfrm>
            <a:off x="4079925" y="5285424"/>
            <a:ext cx="858011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가상 프린터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5F7DAC7-5C7F-45C1-A466-4F654F048FD8}"/>
              </a:ext>
            </a:extLst>
          </p:cNvPr>
          <p:cNvSpPr txBox="1"/>
          <p:nvPr/>
        </p:nvSpPr>
        <p:spPr>
          <a:xfrm>
            <a:off x="9334907" y="3474296"/>
            <a:ext cx="118100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프린터 정보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IP/Port/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제조사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/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모델 정보 취득  </a:t>
            </a:r>
          </a:p>
        </p:txBody>
      </p:sp>
      <p:pic>
        <p:nvPicPr>
          <p:cNvPr id="125" name="그림 124">
            <a:extLst>
              <a:ext uri="{FF2B5EF4-FFF2-40B4-BE49-F238E27FC236}">
                <a16:creationId xmlns:a16="http://schemas.microsoft.com/office/drawing/2014/main" id="{A306D899-9B97-43AD-905F-41DA2AA308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29" y="4504687"/>
            <a:ext cx="1151419" cy="115141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055DD9FE-C2DB-4229-A242-FE7FD5FC36CF}"/>
              </a:ext>
            </a:extLst>
          </p:cNvPr>
          <p:cNvSpPr txBox="1"/>
          <p:nvPr/>
        </p:nvSpPr>
        <p:spPr>
          <a:xfrm>
            <a:off x="5160865" y="3940002"/>
            <a:ext cx="17223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프린터 연계 정책 등록 </a:t>
            </a:r>
          </a:p>
        </p:txBody>
      </p:sp>
      <p:cxnSp>
        <p:nvCxnSpPr>
          <p:cNvPr id="127" name="직선 연결선 126">
            <a:extLst>
              <a:ext uri="{FF2B5EF4-FFF2-40B4-BE49-F238E27FC236}">
                <a16:creationId xmlns:a16="http://schemas.microsoft.com/office/drawing/2014/main" id="{A5E8B20A-4ABA-4873-BB1B-DD0432E66140}"/>
              </a:ext>
            </a:extLst>
          </p:cNvPr>
          <p:cNvCxnSpPr/>
          <p:nvPr/>
        </p:nvCxnSpPr>
        <p:spPr bwMode="auto">
          <a:xfrm flipH="1" flipV="1">
            <a:off x="4507094" y="4926983"/>
            <a:ext cx="3440731" cy="16706"/>
          </a:xfrm>
          <a:prstGeom prst="line">
            <a:avLst/>
          </a:prstGeom>
          <a:ln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8" name="그림 127">
            <a:extLst>
              <a:ext uri="{FF2B5EF4-FFF2-40B4-BE49-F238E27FC236}">
                <a16:creationId xmlns:a16="http://schemas.microsoft.com/office/drawing/2014/main" id="{73F557C4-F2D5-4365-9CDF-29E23C676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20" y="4749100"/>
            <a:ext cx="394634" cy="394634"/>
          </a:xfrm>
          <a:prstGeom prst="rect">
            <a:avLst/>
          </a:prstGeom>
        </p:spPr>
      </p:pic>
      <p:sp>
        <p:nvSpPr>
          <p:cNvPr id="129" name="Freeform 10">
            <a:extLst>
              <a:ext uri="{FF2B5EF4-FFF2-40B4-BE49-F238E27FC236}">
                <a16:creationId xmlns:a16="http://schemas.microsoft.com/office/drawing/2014/main" id="{5E795AA8-E0CD-448B-8339-8DC936DDE1D2}"/>
              </a:ext>
            </a:extLst>
          </p:cNvPr>
          <p:cNvSpPr>
            <a:spLocks noEditPoints="1"/>
          </p:cNvSpPr>
          <p:nvPr/>
        </p:nvSpPr>
        <p:spPr bwMode="black">
          <a:xfrm>
            <a:off x="5007906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30" name="Freeform 10">
            <a:extLst>
              <a:ext uri="{FF2B5EF4-FFF2-40B4-BE49-F238E27FC236}">
                <a16:creationId xmlns:a16="http://schemas.microsoft.com/office/drawing/2014/main" id="{B9A82014-D0C2-4072-B23D-A24641D42A7E}"/>
              </a:ext>
            </a:extLst>
          </p:cNvPr>
          <p:cNvSpPr>
            <a:spLocks noEditPoints="1"/>
          </p:cNvSpPr>
          <p:nvPr/>
        </p:nvSpPr>
        <p:spPr bwMode="black">
          <a:xfrm>
            <a:off x="6888088" y="4983455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D1520B0-1FD4-4EA0-8008-0C85A922A6CC}"/>
              </a:ext>
            </a:extLst>
          </p:cNvPr>
          <p:cNvSpPr txBox="1"/>
          <p:nvPr/>
        </p:nvSpPr>
        <p:spPr>
          <a:xfrm>
            <a:off x="8257955" y="5656106"/>
            <a:ext cx="858011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실제 프린터 </a:t>
            </a:r>
          </a:p>
        </p:txBody>
      </p:sp>
      <p:sp>
        <p:nvSpPr>
          <p:cNvPr id="132" name="Oval 75">
            <a:extLst>
              <a:ext uri="{FF2B5EF4-FFF2-40B4-BE49-F238E27FC236}">
                <a16:creationId xmlns:a16="http://schemas.microsoft.com/office/drawing/2014/main" id="{F8E8EFEC-B27E-4D65-BA98-7B201785E656}"/>
              </a:ext>
            </a:extLst>
          </p:cNvPr>
          <p:cNvSpPr/>
          <p:nvPr/>
        </p:nvSpPr>
        <p:spPr bwMode="auto">
          <a:xfrm>
            <a:off x="4074584" y="4736610"/>
            <a:ext cx="456085" cy="475109"/>
          </a:xfrm>
          <a:prstGeom prst="ellipse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C32FC2C-CE84-4E56-AFD3-E460ECCA40C3}"/>
              </a:ext>
            </a:extLst>
          </p:cNvPr>
          <p:cNvSpPr txBox="1"/>
          <p:nvPr/>
        </p:nvSpPr>
        <p:spPr>
          <a:xfrm>
            <a:off x="2535239" y="5756689"/>
            <a:ext cx="858011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defRPr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사용자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cs typeface="Segoe UI"/>
              </a:rPr>
              <a:t>PC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cs typeface="Segoe UI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E6C85DE-FF03-4730-8AD9-DBDAA39370C9}"/>
              </a:ext>
            </a:extLst>
          </p:cNvPr>
          <p:cNvSpPr txBox="1"/>
          <p:nvPr/>
        </p:nvSpPr>
        <p:spPr>
          <a:xfrm>
            <a:off x="5622113" y="5196603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866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가용성 및 확장성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1C1A3AC-2E80-466D-BEBD-A18A08CB6133}"/>
              </a:ext>
            </a:extLst>
          </p:cNvPr>
          <p:cNvSpPr/>
          <p:nvPr/>
        </p:nvSpPr>
        <p:spPr bwMode="auto">
          <a:xfrm>
            <a:off x="4583832" y="2276872"/>
            <a:ext cx="6465168" cy="41764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ounded Rectangle 49">
            <a:extLst>
              <a:ext uri="{FF2B5EF4-FFF2-40B4-BE49-F238E27FC236}">
                <a16:creationId xmlns:a16="http://schemas.microsoft.com/office/drawing/2014/main" id="{16869E3E-F278-4111-A14C-8E6A1CF57349}"/>
              </a:ext>
            </a:extLst>
          </p:cNvPr>
          <p:cNvSpPr/>
          <p:nvPr/>
        </p:nvSpPr>
        <p:spPr bwMode="auto">
          <a:xfrm>
            <a:off x="6246602" y="2563105"/>
            <a:ext cx="3179019" cy="24071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76200" stA="52000" endA="300" endPos="4000" dir="5400000" sy="-100000" algn="bl" rotWithShape="0"/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/>
            </a:pPr>
            <a:r>
              <a:rPr lang="en-US" altLang="zh-CN" sz="1100" kern="0" spc="-5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7402C4-78B8-4AA2-969E-7F640DAE0328}"/>
              </a:ext>
            </a:extLst>
          </p:cNvPr>
          <p:cNvSpPr txBox="1"/>
          <p:nvPr/>
        </p:nvSpPr>
        <p:spPr>
          <a:xfrm>
            <a:off x="1026962" y="3589883"/>
            <a:ext cx="3024336" cy="52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안정적인 서비스 유지를 위한 고가용성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(HA)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기능을 제공합니다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0E8DBBA8-465A-4006-92F6-AD259D0DFAA1}"/>
              </a:ext>
            </a:extLst>
          </p:cNvPr>
          <p:cNvCxnSpPr>
            <a:cxnSpLocks/>
          </p:cNvCxnSpPr>
          <p:nvPr/>
        </p:nvCxnSpPr>
        <p:spPr>
          <a:xfrm>
            <a:off x="4583832" y="1571454"/>
            <a:ext cx="0" cy="4881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AE0129A-3E94-4758-A68B-840ABE4B1A94}"/>
              </a:ext>
            </a:extLst>
          </p:cNvPr>
          <p:cNvSpPr txBox="1"/>
          <p:nvPr/>
        </p:nvSpPr>
        <p:spPr>
          <a:xfrm>
            <a:off x="4727848" y="1703561"/>
            <a:ext cx="6192688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네트워크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서비스구성요소 별 고가용성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(HA)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지원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다양한 토폴로지와 유연한 확장성 </a:t>
            </a: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D55E281B-8802-4504-8494-8E7BE83C5A62}"/>
              </a:ext>
            </a:extLst>
          </p:cNvPr>
          <p:cNvCxnSpPr/>
          <p:nvPr/>
        </p:nvCxnSpPr>
        <p:spPr>
          <a:xfrm>
            <a:off x="4583832" y="2276872"/>
            <a:ext cx="64496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1A0DBC4C-4A12-4268-95B6-D07EEF420572}"/>
              </a:ext>
            </a:extLst>
          </p:cNvPr>
          <p:cNvCxnSpPr/>
          <p:nvPr/>
        </p:nvCxnSpPr>
        <p:spPr>
          <a:xfrm flipV="1">
            <a:off x="6624552" y="3307755"/>
            <a:ext cx="2417110" cy="5304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0D147BAF-35C7-4032-87EC-166168EF484D}"/>
              </a:ext>
            </a:extLst>
          </p:cNvPr>
          <p:cNvCxnSpPr/>
          <p:nvPr/>
        </p:nvCxnSpPr>
        <p:spPr>
          <a:xfrm>
            <a:off x="6098488" y="3313059"/>
            <a:ext cx="476343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6BF4099A-B343-4DBF-B5C7-76527E93040F}"/>
              </a:ext>
            </a:extLst>
          </p:cNvPr>
          <p:cNvCxnSpPr/>
          <p:nvPr/>
        </p:nvCxnSpPr>
        <p:spPr>
          <a:xfrm>
            <a:off x="6123714" y="3996597"/>
            <a:ext cx="476343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BA1EC96B-02F0-47F0-A4CB-374CF269FD45}"/>
              </a:ext>
            </a:extLst>
          </p:cNvPr>
          <p:cNvCxnSpPr/>
          <p:nvPr/>
        </p:nvCxnSpPr>
        <p:spPr>
          <a:xfrm>
            <a:off x="9220058" y="3996597"/>
            <a:ext cx="476343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4789D013-66EF-44DF-9B7F-6CC49C1324D6}"/>
              </a:ext>
            </a:extLst>
          </p:cNvPr>
          <p:cNvCxnSpPr/>
          <p:nvPr/>
        </p:nvCxnSpPr>
        <p:spPr>
          <a:xfrm>
            <a:off x="9264353" y="3313059"/>
            <a:ext cx="476343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209">
            <a:extLst>
              <a:ext uri="{FF2B5EF4-FFF2-40B4-BE49-F238E27FC236}">
                <a16:creationId xmlns:a16="http://schemas.microsoft.com/office/drawing/2014/main" id="{A93C0D5D-0F78-4452-85B3-A7F2C3B93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2563105"/>
            <a:ext cx="1152128" cy="2441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66" name="Group 67">
            <a:extLst>
              <a:ext uri="{FF2B5EF4-FFF2-40B4-BE49-F238E27FC236}">
                <a16:creationId xmlns:a16="http://schemas.microsoft.com/office/drawing/2014/main" id="{9DECACE2-7702-4A40-9A9F-C34F951A1F6A}"/>
              </a:ext>
            </a:extLst>
          </p:cNvPr>
          <p:cNvGrpSpPr/>
          <p:nvPr/>
        </p:nvGrpSpPr>
        <p:grpSpPr>
          <a:xfrm>
            <a:off x="9967340" y="3564549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5" name="Freeform 191">
              <a:extLst>
                <a:ext uri="{FF2B5EF4-FFF2-40B4-BE49-F238E27FC236}">
                  <a16:creationId xmlns:a16="http://schemas.microsoft.com/office/drawing/2014/main" id="{5D7A14C9-046D-4F48-90F2-EF6B7826A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207">
              <a:extLst>
                <a:ext uri="{FF2B5EF4-FFF2-40B4-BE49-F238E27FC236}">
                  <a16:creationId xmlns:a16="http://schemas.microsoft.com/office/drawing/2014/main" id="{97E89B56-78A6-4DBE-A5FF-AE8B4ECF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88" name="Picture 12">
            <a:extLst>
              <a:ext uri="{FF2B5EF4-FFF2-40B4-BE49-F238E27FC236}">
                <a16:creationId xmlns:a16="http://schemas.microsoft.com/office/drawing/2014/main" id="{A6CCE602-3A9F-48FE-B8B9-E06342874E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9886" y="3101093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56FB8BEC-0BD4-4A78-8B1A-2E7FEB307D09}"/>
              </a:ext>
            </a:extLst>
          </p:cNvPr>
          <p:cNvSpPr txBox="1"/>
          <p:nvPr/>
        </p:nvSpPr>
        <p:spPr>
          <a:xfrm>
            <a:off x="9696400" y="2628446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92" name="Rounded Rectangle 209">
            <a:extLst>
              <a:ext uri="{FF2B5EF4-FFF2-40B4-BE49-F238E27FC236}">
                <a16:creationId xmlns:a16="http://schemas.microsoft.com/office/drawing/2014/main" id="{ABC1C5E1-8FC9-41F4-A437-839D6364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2556437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93" name="Group 67">
            <a:extLst>
              <a:ext uri="{FF2B5EF4-FFF2-40B4-BE49-F238E27FC236}">
                <a16:creationId xmlns:a16="http://schemas.microsoft.com/office/drawing/2014/main" id="{1C710ACE-715D-45E1-AFFB-00F63B0D001B}"/>
              </a:ext>
            </a:extLst>
          </p:cNvPr>
          <p:cNvGrpSpPr/>
          <p:nvPr/>
        </p:nvGrpSpPr>
        <p:grpSpPr>
          <a:xfrm>
            <a:off x="5358750" y="3564549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4" name="Freeform 191">
              <a:extLst>
                <a:ext uri="{FF2B5EF4-FFF2-40B4-BE49-F238E27FC236}">
                  <a16:creationId xmlns:a16="http://schemas.microsoft.com/office/drawing/2014/main" id="{3BF1F37A-A400-4EB0-974B-C89FD2E89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207">
              <a:extLst>
                <a:ext uri="{FF2B5EF4-FFF2-40B4-BE49-F238E27FC236}">
                  <a16:creationId xmlns:a16="http://schemas.microsoft.com/office/drawing/2014/main" id="{1AACF817-03C9-4D9E-949A-C1519953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97" name="Picture 12">
            <a:extLst>
              <a:ext uri="{FF2B5EF4-FFF2-40B4-BE49-F238E27FC236}">
                <a16:creationId xmlns:a16="http://schemas.microsoft.com/office/drawing/2014/main" id="{E702A581-19C8-480D-9A90-4EB509F26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296" y="3101093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92FD5883-84E9-4C37-8F34-C003688A3D8B}"/>
              </a:ext>
            </a:extLst>
          </p:cNvPr>
          <p:cNvSpPr txBox="1"/>
          <p:nvPr/>
        </p:nvSpPr>
        <p:spPr>
          <a:xfrm>
            <a:off x="5087888" y="2628446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100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06078B1F-EF00-467E-9979-BB1EA350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64" y="4284629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DFECB86E-DA9D-42BB-9585-489CC8AC38D5}"/>
              </a:ext>
            </a:extLst>
          </p:cNvPr>
          <p:cNvCxnSpPr/>
          <p:nvPr/>
        </p:nvCxnSpPr>
        <p:spPr>
          <a:xfrm flipV="1">
            <a:off x="6737051" y="3996597"/>
            <a:ext cx="2198535" cy="2652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1C4EBFAA-D63A-40BB-881A-E12D2732F1DB}"/>
              </a:ext>
            </a:extLst>
          </p:cNvPr>
          <p:cNvGrpSpPr/>
          <p:nvPr/>
        </p:nvGrpSpPr>
        <p:grpSpPr>
          <a:xfrm>
            <a:off x="8920519" y="3001529"/>
            <a:ext cx="338484" cy="612452"/>
            <a:chOff x="-1726787" y="2168111"/>
            <a:chExt cx="338484" cy="612452"/>
          </a:xfrm>
        </p:grpSpPr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052AA97D-F153-4B28-952B-0FA6D90FC86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-1726787" y="2168111"/>
              <a:ext cx="338484" cy="61245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12"/>
                </a:cxn>
                <a:cxn ang="0">
                  <a:pos x="0" y="119"/>
                </a:cxn>
                <a:cxn ang="0">
                  <a:pos x="0" y="531"/>
                </a:cxn>
                <a:cxn ang="0">
                  <a:pos x="7" y="538"/>
                </a:cxn>
                <a:cxn ang="0">
                  <a:pos x="260" y="538"/>
                </a:cxn>
                <a:cxn ang="0">
                  <a:pos x="267" y="531"/>
                </a:cxn>
                <a:cxn ang="0">
                  <a:pos x="267" y="119"/>
                </a:cxn>
                <a:cxn ang="0">
                  <a:pos x="267" y="112"/>
                </a:cxn>
                <a:cxn ang="0">
                  <a:pos x="267" y="7"/>
                </a:cxn>
                <a:cxn ang="0">
                  <a:pos x="260" y="0"/>
                </a:cxn>
                <a:cxn ang="0">
                  <a:pos x="32" y="82"/>
                </a:cxn>
                <a:cxn ang="0">
                  <a:pos x="32" y="57"/>
                </a:cxn>
                <a:cxn ang="0">
                  <a:pos x="39" y="50"/>
                </a:cxn>
                <a:cxn ang="0">
                  <a:pos x="228" y="50"/>
                </a:cxn>
                <a:cxn ang="0">
                  <a:pos x="235" y="57"/>
                </a:cxn>
                <a:cxn ang="0">
                  <a:pos x="235" y="82"/>
                </a:cxn>
                <a:cxn ang="0">
                  <a:pos x="228" y="89"/>
                </a:cxn>
                <a:cxn ang="0">
                  <a:pos x="39" y="89"/>
                </a:cxn>
                <a:cxn ang="0">
                  <a:pos x="32" y="82"/>
                </a:cxn>
                <a:cxn ang="0">
                  <a:pos x="213" y="254"/>
                </a:cxn>
                <a:cxn ang="0">
                  <a:pos x="195" y="236"/>
                </a:cxn>
                <a:cxn ang="0">
                  <a:pos x="213" y="218"/>
                </a:cxn>
                <a:cxn ang="0">
                  <a:pos x="232" y="236"/>
                </a:cxn>
                <a:cxn ang="0">
                  <a:pos x="213" y="254"/>
                </a:cxn>
                <a:cxn ang="0">
                  <a:pos x="213" y="194"/>
                </a:cxn>
                <a:cxn ang="0">
                  <a:pos x="189" y="170"/>
                </a:cxn>
                <a:cxn ang="0">
                  <a:pos x="213" y="146"/>
                </a:cxn>
                <a:cxn ang="0">
                  <a:pos x="238" y="170"/>
                </a:cxn>
                <a:cxn ang="0">
                  <a:pos x="213" y="194"/>
                </a:cxn>
              </a:cxnLst>
              <a:rect l="0" t="0" r="r" b="b"/>
              <a:pathLst>
                <a:path w="267" h="538">
                  <a:moveTo>
                    <a:pt x="2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5"/>
                    <a:pt x="3" y="538"/>
                    <a:pt x="7" y="538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4" y="538"/>
                    <a:pt x="267" y="535"/>
                    <a:pt x="267" y="531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2"/>
                    <a:pt x="267" y="112"/>
                    <a:pt x="267" y="112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3"/>
                    <a:pt x="264" y="0"/>
                    <a:pt x="260" y="0"/>
                  </a:cubicBezTo>
                  <a:close/>
                  <a:moveTo>
                    <a:pt x="32" y="82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3"/>
                    <a:pt x="35" y="50"/>
                    <a:pt x="39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32" y="50"/>
                    <a:pt x="235" y="53"/>
                    <a:pt x="235" y="5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6"/>
                    <a:pt x="232" y="89"/>
                    <a:pt x="228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5" y="89"/>
                    <a:pt x="32" y="86"/>
                    <a:pt x="32" y="82"/>
                  </a:cubicBezTo>
                  <a:close/>
                  <a:moveTo>
                    <a:pt x="213" y="254"/>
                  </a:moveTo>
                  <a:cubicBezTo>
                    <a:pt x="203" y="254"/>
                    <a:pt x="195" y="246"/>
                    <a:pt x="195" y="236"/>
                  </a:cubicBezTo>
                  <a:cubicBezTo>
                    <a:pt x="195" y="226"/>
                    <a:pt x="203" y="218"/>
                    <a:pt x="213" y="218"/>
                  </a:cubicBezTo>
                  <a:cubicBezTo>
                    <a:pt x="223" y="218"/>
                    <a:pt x="232" y="226"/>
                    <a:pt x="232" y="236"/>
                  </a:cubicBezTo>
                  <a:cubicBezTo>
                    <a:pt x="232" y="246"/>
                    <a:pt x="223" y="254"/>
                    <a:pt x="213" y="254"/>
                  </a:cubicBezTo>
                  <a:close/>
                  <a:moveTo>
                    <a:pt x="213" y="194"/>
                  </a:moveTo>
                  <a:cubicBezTo>
                    <a:pt x="200" y="194"/>
                    <a:pt x="189" y="183"/>
                    <a:pt x="189" y="170"/>
                  </a:cubicBezTo>
                  <a:cubicBezTo>
                    <a:pt x="189" y="156"/>
                    <a:pt x="200" y="146"/>
                    <a:pt x="213" y="146"/>
                  </a:cubicBezTo>
                  <a:cubicBezTo>
                    <a:pt x="227" y="146"/>
                    <a:pt x="238" y="156"/>
                    <a:pt x="238" y="170"/>
                  </a:cubicBezTo>
                  <a:cubicBezTo>
                    <a:pt x="238" y="183"/>
                    <a:pt x="227" y="194"/>
                    <a:pt x="213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07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pc="-122" dirty="0">
                <a:solidFill>
                  <a:srgbClr val="FFFFFF">
                    <a:lumMod val="50000"/>
                  </a:srgbClr>
                </a:solidFill>
                <a:latin typeface="Segoe Light" pitchFamily="34" charset="0"/>
              </a:endParaRPr>
            </a:p>
          </p:txBody>
        </p:sp>
        <p:pic>
          <p:nvPicPr>
            <p:cNvPr id="104" name="그림 103" descr="cb_logo_r.png">
              <a:extLst>
                <a:ext uri="{FF2B5EF4-FFF2-40B4-BE49-F238E27FC236}">
                  <a16:creationId xmlns:a16="http://schemas.microsoft.com/office/drawing/2014/main" id="{D0751DD3-69D6-4877-8169-5F05A1696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711721" y="2664301"/>
              <a:ext cx="316396" cy="100069"/>
            </a:xfrm>
            <a:prstGeom prst="rect">
              <a:avLst/>
            </a:prstGeom>
          </p:spPr>
        </p:pic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5CB0B94E-F47E-4390-84DC-BB0997ADFDCA}"/>
              </a:ext>
            </a:extLst>
          </p:cNvPr>
          <p:cNvGrpSpPr/>
          <p:nvPr/>
        </p:nvGrpSpPr>
        <p:grpSpPr>
          <a:xfrm>
            <a:off x="8925868" y="3735559"/>
            <a:ext cx="338484" cy="612452"/>
            <a:chOff x="-1726787" y="2168111"/>
            <a:chExt cx="338484" cy="612452"/>
          </a:xfrm>
        </p:grpSpPr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977021F6-46A1-40CE-B239-ABF9A928AB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-1726787" y="2168111"/>
              <a:ext cx="338484" cy="61245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12"/>
                </a:cxn>
                <a:cxn ang="0">
                  <a:pos x="0" y="119"/>
                </a:cxn>
                <a:cxn ang="0">
                  <a:pos x="0" y="531"/>
                </a:cxn>
                <a:cxn ang="0">
                  <a:pos x="7" y="538"/>
                </a:cxn>
                <a:cxn ang="0">
                  <a:pos x="260" y="538"/>
                </a:cxn>
                <a:cxn ang="0">
                  <a:pos x="267" y="531"/>
                </a:cxn>
                <a:cxn ang="0">
                  <a:pos x="267" y="119"/>
                </a:cxn>
                <a:cxn ang="0">
                  <a:pos x="267" y="112"/>
                </a:cxn>
                <a:cxn ang="0">
                  <a:pos x="267" y="7"/>
                </a:cxn>
                <a:cxn ang="0">
                  <a:pos x="260" y="0"/>
                </a:cxn>
                <a:cxn ang="0">
                  <a:pos x="32" y="82"/>
                </a:cxn>
                <a:cxn ang="0">
                  <a:pos x="32" y="57"/>
                </a:cxn>
                <a:cxn ang="0">
                  <a:pos x="39" y="50"/>
                </a:cxn>
                <a:cxn ang="0">
                  <a:pos x="228" y="50"/>
                </a:cxn>
                <a:cxn ang="0">
                  <a:pos x="235" y="57"/>
                </a:cxn>
                <a:cxn ang="0">
                  <a:pos x="235" y="82"/>
                </a:cxn>
                <a:cxn ang="0">
                  <a:pos x="228" y="89"/>
                </a:cxn>
                <a:cxn ang="0">
                  <a:pos x="39" y="89"/>
                </a:cxn>
                <a:cxn ang="0">
                  <a:pos x="32" y="82"/>
                </a:cxn>
                <a:cxn ang="0">
                  <a:pos x="213" y="254"/>
                </a:cxn>
                <a:cxn ang="0">
                  <a:pos x="195" y="236"/>
                </a:cxn>
                <a:cxn ang="0">
                  <a:pos x="213" y="218"/>
                </a:cxn>
                <a:cxn ang="0">
                  <a:pos x="232" y="236"/>
                </a:cxn>
                <a:cxn ang="0">
                  <a:pos x="213" y="254"/>
                </a:cxn>
                <a:cxn ang="0">
                  <a:pos x="213" y="194"/>
                </a:cxn>
                <a:cxn ang="0">
                  <a:pos x="189" y="170"/>
                </a:cxn>
                <a:cxn ang="0">
                  <a:pos x="213" y="146"/>
                </a:cxn>
                <a:cxn ang="0">
                  <a:pos x="238" y="170"/>
                </a:cxn>
                <a:cxn ang="0">
                  <a:pos x="213" y="194"/>
                </a:cxn>
              </a:cxnLst>
              <a:rect l="0" t="0" r="r" b="b"/>
              <a:pathLst>
                <a:path w="267" h="538">
                  <a:moveTo>
                    <a:pt x="2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5"/>
                    <a:pt x="3" y="538"/>
                    <a:pt x="7" y="538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4" y="538"/>
                    <a:pt x="267" y="535"/>
                    <a:pt x="267" y="531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2"/>
                    <a:pt x="267" y="112"/>
                    <a:pt x="267" y="112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3"/>
                    <a:pt x="264" y="0"/>
                    <a:pt x="260" y="0"/>
                  </a:cubicBezTo>
                  <a:close/>
                  <a:moveTo>
                    <a:pt x="32" y="82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3"/>
                    <a:pt x="35" y="50"/>
                    <a:pt x="39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32" y="50"/>
                    <a:pt x="235" y="53"/>
                    <a:pt x="235" y="5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6"/>
                    <a:pt x="232" y="89"/>
                    <a:pt x="228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5" y="89"/>
                    <a:pt x="32" y="86"/>
                    <a:pt x="32" y="82"/>
                  </a:cubicBezTo>
                  <a:close/>
                  <a:moveTo>
                    <a:pt x="213" y="254"/>
                  </a:moveTo>
                  <a:cubicBezTo>
                    <a:pt x="203" y="254"/>
                    <a:pt x="195" y="246"/>
                    <a:pt x="195" y="236"/>
                  </a:cubicBezTo>
                  <a:cubicBezTo>
                    <a:pt x="195" y="226"/>
                    <a:pt x="203" y="218"/>
                    <a:pt x="213" y="218"/>
                  </a:cubicBezTo>
                  <a:cubicBezTo>
                    <a:pt x="223" y="218"/>
                    <a:pt x="232" y="226"/>
                    <a:pt x="232" y="236"/>
                  </a:cubicBezTo>
                  <a:cubicBezTo>
                    <a:pt x="232" y="246"/>
                    <a:pt x="223" y="254"/>
                    <a:pt x="213" y="254"/>
                  </a:cubicBezTo>
                  <a:close/>
                  <a:moveTo>
                    <a:pt x="213" y="194"/>
                  </a:moveTo>
                  <a:cubicBezTo>
                    <a:pt x="200" y="194"/>
                    <a:pt x="189" y="183"/>
                    <a:pt x="189" y="170"/>
                  </a:cubicBezTo>
                  <a:cubicBezTo>
                    <a:pt x="189" y="156"/>
                    <a:pt x="200" y="146"/>
                    <a:pt x="213" y="146"/>
                  </a:cubicBezTo>
                  <a:cubicBezTo>
                    <a:pt x="227" y="146"/>
                    <a:pt x="238" y="156"/>
                    <a:pt x="238" y="170"/>
                  </a:cubicBezTo>
                  <a:cubicBezTo>
                    <a:pt x="238" y="183"/>
                    <a:pt x="227" y="194"/>
                    <a:pt x="213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07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pc="-122" dirty="0">
                <a:solidFill>
                  <a:srgbClr val="FFFFFF">
                    <a:lumMod val="50000"/>
                  </a:srgbClr>
                </a:solidFill>
                <a:latin typeface="Segoe Light" pitchFamily="34" charset="0"/>
              </a:endParaRPr>
            </a:p>
          </p:txBody>
        </p:sp>
        <p:pic>
          <p:nvPicPr>
            <p:cNvPr id="107" name="그림 106" descr="cb_logo_r.png">
              <a:extLst>
                <a:ext uri="{FF2B5EF4-FFF2-40B4-BE49-F238E27FC236}">
                  <a16:creationId xmlns:a16="http://schemas.microsoft.com/office/drawing/2014/main" id="{E3C9D55E-7C24-4278-B12F-2D9E3D624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711721" y="2664301"/>
              <a:ext cx="316396" cy="100069"/>
            </a:xfrm>
            <a:prstGeom prst="rect">
              <a:avLst/>
            </a:prstGeom>
          </p:spPr>
        </p:pic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9E33FEA-0EE3-41B4-8194-AEAE76A3A764}"/>
              </a:ext>
            </a:extLst>
          </p:cNvPr>
          <p:cNvGrpSpPr/>
          <p:nvPr/>
        </p:nvGrpSpPr>
        <p:grpSpPr>
          <a:xfrm>
            <a:off x="6405588" y="3003059"/>
            <a:ext cx="338484" cy="612452"/>
            <a:chOff x="-1726787" y="2168111"/>
            <a:chExt cx="338484" cy="612452"/>
          </a:xfrm>
        </p:grpSpPr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B8BB6C1C-968C-45B7-8988-9C7CBED085D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-1726787" y="2168111"/>
              <a:ext cx="338484" cy="61245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12"/>
                </a:cxn>
                <a:cxn ang="0">
                  <a:pos x="0" y="119"/>
                </a:cxn>
                <a:cxn ang="0">
                  <a:pos x="0" y="531"/>
                </a:cxn>
                <a:cxn ang="0">
                  <a:pos x="7" y="538"/>
                </a:cxn>
                <a:cxn ang="0">
                  <a:pos x="260" y="538"/>
                </a:cxn>
                <a:cxn ang="0">
                  <a:pos x="267" y="531"/>
                </a:cxn>
                <a:cxn ang="0">
                  <a:pos x="267" y="119"/>
                </a:cxn>
                <a:cxn ang="0">
                  <a:pos x="267" y="112"/>
                </a:cxn>
                <a:cxn ang="0">
                  <a:pos x="267" y="7"/>
                </a:cxn>
                <a:cxn ang="0">
                  <a:pos x="260" y="0"/>
                </a:cxn>
                <a:cxn ang="0">
                  <a:pos x="32" y="82"/>
                </a:cxn>
                <a:cxn ang="0">
                  <a:pos x="32" y="57"/>
                </a:cxn>
                <a:cxn ang="0">
                  <a:pos x="39" y="50"/>
                </a:cxn>
                <a:cxn ang="0">
                  <a:pos x="228" y="50"/>
                </a:cxn>
                <a:cxn ang="0">
                  <a:pos x="235" y="57"/>
                </a:cxn>
                <a:cxn ang="0">
                  <a:pos x="235" y="82"/>
                </a:cxn>
                <a:cxn ang="0">
                  <a:pos x="228" y="89"/>
                </a:cxn>
                <a:cxn ang="0">
                  <a:pos x="39" y="89"/>
                </a:cxn>
                <a:cxn ang="0">
                  <a:pos x="32" y="82"/>
                </a:cxn>
                <a:cxn ang="0">
                  <a:pos x="213" y="254"/>
                </a:cxn>
                <a:cxn ang="0">
                  <a:pos x="195" y="236"/>
                </a:cxn>
                <a:cxn ang="0">
                  <a:pos x="213" y="218"/>
                </a:cxn>
                <a:cxn ang="0">
                  <a:pos x="232" y="236"/>
                </a:cxn>
                <a:cxn ang="0">
                  <a:pos x="213" y="254"/>
                </a:cxn>
                <a:cxn ang="0">
                  <a:pos x="213" y="194"/>
                </a:cxn>
                <a:cxn ang="0">
                  <a:pos x="189" y="170"/>
                </a:cxn>
                <a:cxn ang="0">
                  <a:pos x="213" y="146"/>
                </a:cxn>
                <a:cxn ang="0">
                  <a:pos x="238" y="170"/>
                </a:cxn>
                <a:cxn ang="0">
                  <a:pos x="213" y="194"/>
                </a:cxn>
              </a:cxnLst>
              <a:rect l="0" t="0" r="r" b="b"/>
              <a:pathLst>
                <a:path w="267" h="538">
                  <a:moveTo>
                    <a:pt x="2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5"/>
                    <a:pt x="3" y="538"/>
                    <a:pt x="7" y="538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4" y="538"/>
                    <a:pt x="267" y="535"/>
                    <a:pt x="267" y="531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2"/>
                    <a:pt x="267" y="112"/>
                    <a:pt x="267" y="112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3"/>
                    <a:pt x="264" y="0"/>
                    <a:pt x="260" y="0"/>
                  </a:cubicBezTo>
                  <a:close/>
                  <a:moveTo>
                    <a:pt x="32" y="82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3"/>
                    <a:pt x="35" y="50"/>
                    <a:pt x="39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32" y="50"/>
                    <a:pt x="235" y="53"/>
                    <a:pt x="235" y="5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6"/>
                    <a:pt x="232" y="89"/>
                    <a:pt x="228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5" y="89"/>
                    <a:pt x="32" y="86"/>
                    <a:pt x="32" y="82"/>
                  </a:cubicBezTo>
                  <a:close/>
                  <a:moveTo>
                    <a:pt x="213" y="254"/>
                  </a:moveTo>
                  <a:cubicBezTo>
                    <a:pt x="203" y="254"/>
                    <a:pt x="195" y="246"/>
                    <a:pt x="195" y="236"/>
                  </a:cubicBezTo>
                  <a:cubicBezTo>
                    <a:pt x="195" y="226"/>
                    <a:pt x="203" y="218"/>
                    <a:pt x="213" y="218"/>
                  </a:cubicBezTo>
                  <a:cubicBezTo>
                    <a:pt x="223" y="218"/>
                    <a:pt x="232" y="226"/>
                    <a:pt x="232" y="236"/>
                  </a:cubicBezTo>
                  <a:cubicBezTo>
                    <a:pt x="232" y="246"/>
                    <a:pt x="223" y="254"/>
                    <a:pt x="213" y="254"/>
                  </a:cubicBezTo>
                  <a:close/>
                  <a:moveTo>
                    <a:pt x="213" y="194"/>
                  </a:moveTo>
                  <a:cubicBezTo>
                    <a:pt x="200" y="194"/>
                    <a:pt x="189" y="183"/>
                    <a:pt x="189" y="170"/>
                  </a:cubicBezTo>
                  <a:cubicBezTo>
                    <a:pt x="189" y="156"/>
                    <a:pt x="200" y="146"/>
                    <a:pt x="213" y="146"/>
                  </a:cubicBezTo>
                  <a:cubicBezTo>
                    <a:pt x="227" y="146"/>
                    <a:pt x="238" y="156"/>
                    <a:pt x="238" y="170"/>
                  </a:cubicBezTo>
                  <a:cubicBezTo>
                    <a:pt x="238" y="183"/>
                    <a:pt x="227" y="194"/>
                    <a:pt x="213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07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pc="-122" dirty="0">
                <a:solidFill>
                  <a:srgbClr val="FFFFFF">
                    <a:lumMod val="50000"/>
                  </a:srgbClr>
                </a:solidFill>
                <a:latin typeface="Segoe Light" pitchFamily="34" charset="0"/>
              </a:endParaRPr>
            </a:p>
          </p:txBody>
        </p:sp>
        <p:pic>
          <p:nvPicPr>
            <p:cNvPr id="110" name="그림 109" descr="cb_logo_r.png">
              <a:extLst>
                <a:ext uri="{FF2B5EF4-FFF2-40B4-BE49-F238E27FC236}">
                  <a16:creationId xmlns:a16="http://schemas.microsoft.com/office/drawing/2014/main" id="{24E20062-9DE6-423E-BD76-F4CE6897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711721" y="2664301"/>
              <a:ext cx="316396" cy="100069"/>
            </a:xfrm>
            <a:prstGeom prst="rect">
              <a:avLst/>
            </a:prstGeom>
          </p:spPr>
        </p:pic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5A86F8F4-B14C-4B8B-BB12-5FD632B7F8E8}"/>
              </a:ext>
            </a:extLst>
          </p:cNvPr>
          <p:cNvGrpSpPr/>
          <p:nvPr/>
        </p:nvGrpSpPr>
        <p:grpSpPr>
          <a:xfrm>
            <a:off x="6410937" y="3737089"/>
            <a:ext cx="338484" cy="612452"/>
            <a:chOff x="-1726787" y="2168111"/>
            <a:chExt cx="338484" cy="612452"/>
          </a:xfrm>
        </p:grpSpPr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03AB75AD-4590-432D-B1E1-92455E6645F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-1726787" y="2168111"/>
              <a:ext cx="338484" cy="61245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12"/>
                </a:cxn>
                <a:cxn ang="0">
                  <a:pos x="0" y="119"/>
                </a:cxn>
                <a:cxn ang="0">
                  <a:pos x="0" y="531"/>
                </a:cxn>
                <a:cxn ang="0">
                  <a:pos x="7" y="538"/>
                </a:cxn>
                <a:cxn ang="0">
                  <a:pos x="260" y="538"/>
                </a:cxn>
                <a:cxn ang="0">
                  <a:pos x="267" y="531"/>
                </a:cxn>
                <a:cxn ang="0">
                  <a:pos x="267" y="119"/>
                </a:cxn>
                <a:cxn ang="0">
                  <a:pos x="267" y="112"/>
                </a:cxn>
                <a:cxn ang="0">
                  <a:pos x="267" y="7"/>
                </a:cxn>
                <a:cxn ang="0">
                  <a:pos x="260" y="0"/>
                </a:cxn>
                <a:cxn ang="0">
                  <a:pos x="32" y="82"/>
                </a:cxn>
                <a:cxn ang="0">
                  <a:pos x="32" y="57"/>
                </a:cxn>
                <a:cxn ang="0">
                  <a:pos x="39" y="50"/>
                </a:cxn>
                <a:cxn ang="0">
                  <a:pos x="228" y="50"/>
                </a:cxn>
                <a:cxn ang="0">
                  <a:pos x="235" y="57"/>
                </a:cxn>
                <a:cxn ang="0">
                  <a:pos x="235" y="82"/>
                </a:cxn>
                <a:cxn ang="0">
                  <a:pos x="228" y="89"/>
                </a:cxn>
                <a:cxn ang="0">
                  <a:pos x="39" y="89"/>
                </a:cxn>
                <a:cxn ang="0">
                  <a:pos x="32" y="82"/>
                </a:cxn>
                <a:cxn ang="0">
                  <a:pos x="213" y="254"/>
                </a:cxn>
                <a:cxn ang="0">
                  <a:pos x="195" y="236"/>
                </a:cxn>
                <a:cxn ang="0">
                  <a:pos x="213" y="218"/>
                </a:cxn>
                <a:cxn ang="0">
                  <a:pos x="232" y="236"/>
                </a:cxn>
                <a:cxn ang="0">
                  <a:pos x="213" y="254"/>
                </a:cxn>
                <a:cxn ang="0">
                  <a:pos x="213" y="194"/>
                </a:cxn>
                <a:cxn ang="0">
                  <a:pos x="189" y="170"/>
                </a:cxn>
                <a:cxn ang="0">
                  <a:pos x="213" y="146"/>
                </a:cxn>
                <a:cxn ang="0">
                  <a:pos x="238" y="170"/>
                </a:cxn>
                <a:cxn ang="0">
                  <a:pos x="213" y="194"/>
                </a:cxn>
              </a:cxnLst>
              <a:rect l="0" t="0" r="r" b="b"/>
              <a:pathLst>
                <a:path w="267" h="538">
                  <a:moveTo>
                    <a:pt x="2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5"/>
                    <a:pt x="3" y="538"/>
                    <a:pt x="7" y="538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4" y="538"/>
                    <a:pt x="267" y="535"/>
                    <a:pt x="267" y="531"/>
                  </a:cubicBezTo>
                  <a:cubicBezTo>
                    <a:pt x="267" y="119"/>
                    <a:pt x="267" y="119"/>
                    <a:pt x="267" y="119"/>
                  </a:cubicBezTo>
                  <a:cubicBezTo>
                    <a:pt x="267" y="112"/>
                    <a:pt x="267" y="112"/>
                    <a:pt x="267" y="112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3"/>
                    <a:pt x="264" y="0"/>
                    <a:pt x="260" y="0"/>
                  </a:cubicBezTo>
                  <a:close/>
                  <a:moveTo>
                    <a:pt x="32" y="82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3"/>
                    <a:pt x="35" y="50"/>
                    <a:pt x="39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32" y="50"/>
                    <a:pt x="235" y="53"/>
                    <a:pt x="235" y="5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6"/>
                    <a:pt x="232" y="89"/>
                    <a:pt x="228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5" y="89"/>
                    <a:pt x="32" y="86"/>
                    <a:pt x="32" y="82"/>
                  </a:cubicBezTo>
                  <a:close/>
                  <a:moveTo>
                    <a:pt x="213" y="254"/>
                  </a:moveTo>
                  <a:cubicBezTo>
                    <a:pt x="203" y="254"/>
                    <a:pt x="195" y="246"/>
                    <a:pt x="195" y="236"/>
                  </a:cubicBezTo>
                  <a:cubicBezTo>
                    <a:pt x="195" y="226"/>
                    <a:pt x="203" y="218"/>
                    <a:pt x="213" y="218"/>
                  </a:cubicBezTo>
                  <a:cubicBezTo>
                    <a:pt x="223" y="218"/>
                    <a:pt x="232" y="226"/>
                    <a:pt x="232" y="236"/>
                  </a:cubicBezTo>
                  <a:cubicBezTo>
                    <a:pt x="232" y="246"/>
                    <a:pt x="223" y="254"/>
                    <a:pt x="213" y="254"/>
                  </a:cubicBezTo>
                  <a:close/>
                  <a:moveTo>
                    <a:pt x="213" y="194"/>
                  </a:moveTo>
                  <a:cubicBezTo>
                    <a:pt x="200" y="194"/>
                    <a:pt x="189" y="183"/>
                    <a:pt x="189" y="170"/>
                  </a:cubicBezTo>
                  <a:cubicBezTo>
                    <a:pt x="189" y="156"/>
                    <a:pt x="200" y="146"/>
                    <a:pt x="213" y="146"/>
                  </a:cubicBezTo>
                  <a:cubicBezTo>
                    <a:pt x="227" y="146"/>
                    <a:pt x="238" y="156"/>
                    <a:pt x="238" y="170"/>
                  </a:cubicBezTo>
                  <a:cubicBezTo>
                    <a:pt x="238" y="183"/>
                    <a:pt x="227" y="194"/>
                    <a:pt x="213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07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pc="-122" dirty="0">
                <a:solidFill>
                  <a:srgbClr val="FFFFFF">
                    <a:lumMod val="50000"/>
                  </a:srgbClr>
                </a:solidFill>
                <a:latin typeface="Segoe Light" pitchFamily="34" charset="0"/>
              </a:endParaRPr>
            </a:p>
          </p:txBody>
        </p:sp>
        <p:pic>
          <p:nvPicPr>
            <p:cNvPr id="113" name="그림 112" descr="cb_logo_r.png">
              <a:extLst>
                <a:ext uri="{FF2B5EF4-FFF2-40B4-BE49-F238E27FC236}">
                  <a16:creationId xmlns:a16="http://schemas.microsoft.com/office/drawing/2014/main" id="{8B0475C5-2427-4185-8D93-1DF11AE27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711721" y="2664301"/>
              <a:ext cx="316396" cy="100069"/>
            </a:xfrm>
            <a:prstGeom prst="rect">
              <a:avLst/>
            </a:prstGeom>
          </p:spPr>
        </p:pic>
      </p:grpSp>
      <p:pic>
        <p:nvPicPr>
          <p:cNvPr id="114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35F63071-FA6C-4098-B6A1-08AB3F92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54" y="4284629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5887EE9F-DE54-4468-BAFE-98882E455E27}"/>
              </a:ext>
            </a:extLst>
          </p:cNvPr>
          <p:cNvSpPr txBox="1"/>
          <p:nvPr/>
        </p:nvSpPr>
        <p:spPr>
          <a:xfrm>
            <a:off x="6246602" y="2564905"/>
            <a:ext cx="3211627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CoreBridge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자체 이중화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(HA)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기능 제공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857A1BB-EB2A-480E-AFDB-23D85EA6028F}"/>
              </a:ext>
            </a:extLst>
          </p:cNvPr>
          <p:cNvSpPr txBox="1"/>
          <p:nvPr/>
        </p:nvSpPr>
        <p:spPr>
          <a:xfrm>
            <a:off x="7348434" y="3230684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ED4D2B-0FF9-4807-9401-FF6F0F76C2EF}"/>
              </a:ext>
            </a:extLst>
          </p:cNvPr>
          <p:cNvSpPr txBox="1"/>
          <p:nvPr/>
        </p:nvSpPr>
        <p:spPr>
          <a:xfrm>
            <a:off x="7366774" y="3873487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5717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특장점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7F4884-C161-4139-BF3D-3C914E40792A}"/>
              </a:ext>
            </a:extLst>
          </p:cNvPr>
          <p:cNvSpPr txBox="1"/>
          <p:nvPr/>
        </p:nvSpPr>
        <p:spPr>
          <a:xfrm>
            <a:off x="1010302" y="2905674"/>
            <a:ext cx="3024336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의 특장점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검증된 보안성과 안정성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업계 최고 수준의 성능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다양한 어플리케이션과 프로토콜 연동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망연계 정책설정의 엄격성과 간편성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암호화를 통한 보안성 강화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전문성을 보유한 기술지원 체제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1FCF3219-DD60-473E-AAE8-DE0D8012C6A1}"/>
              </a:ext>
            </a:extLst>
          </p:cNvPr>
          <p:cNvCxnSpPr>
            <a:cxnSpLocks/>
          </p:cNvCxnSpPr>
          <p:nvPr/>
        </p:nvCxnSpPr>
        <p:spPr>
          <a:xfrm>
            <a:off x="4583832" y="1571454"/>
            <a:ext cx="0" cy="4881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8C5C8FD-FC3E-488E-8B06-4A33231FCE74}"/>
              </a:ext>
            </a:extLst>
          </p:cNvPr>
          <p:cNvSpPr txBox="1"/>
          <p:nvPr/>
        </p:nvSpPr>
        <p:spPr>
          <a:xfrm>
            <a:off x="5375920" y="1703551"/>
            <a:ext cx="2304256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검증된 보안성과 안정성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전송구간과 중계서버의 보안성을 검증한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다중영역 구분보안 정보보호제품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EAL2)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소프트웨어의 안정성과 성능을 검증한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GS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획득으로 국가지정 인증기관으로부터 제품의 보안성과 안정성 입증 </a:t>
            </a: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41F40AE4-76D6-4892-8B43-76B5F27D7A34}"/>
              </a:ext>
            </a:extLst>
          </p:cNvPr>
          <p:cNvCxnSpPr>
            <a:cxnSpLocks/>
          </p:cNvCxnSpPr>
          <p:nvPr/>
        </p:nvCxnSpPr>
        <p:spPr>
          <a:xfrm>
            <a:off x="7824192" y="1571454"/>
            <a:ext cx="0" cy="48756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2ECF018B-BD7A-4AFC-8D28-F2A3FC7B9540}"/>
              </a:ext>
            </a:extLst>
          </p:cNvPr>
          <p:cNvCxnSpPr/>
          <p:nvPr/>
        </p:nvCxnSpPr>
        <p:spPr>
          <a:xfrm>
            <a:off x="4583832" y="349686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4CD5C19-48AF-4DB2-8E80-23A6563A218D}"/>
              </a:ext>
            </a:extLst>
          </p:cNvPr>
          <p:cNvSpPr txBox="1"/>
          <p:nvPr/>
        </p:nvSpPr>
        <p:spPr>
          <a:xfrm>
            <a:off x="5375920" y="3690171"/>
            <a:ext cx="2304256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업계 최고 수준의 성능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자체 기술로 고성능의 전송엔진 개발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사용으로 기가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(Giga)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급 고성능 전송 대역폭과 고가용성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(HA)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구조 지원 </a:t>
            </a: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4995F6D0-10AF-4347-879B-C9006D72988B}"/>
              </a:ext>
            </a:extLst>
          </p:cNvPr>
          <p:cNvCxnSpPr/>
          <p:nvPr/>
        </p:nvCxnSpPr>
        <p:spPr>
          <a:xfrm>
            <a:off x="4583832" y="4989270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C52F3F5-6DDA-4A94-A168-8D0FD6AADBAE}"/>
              </a:ext>
            </a:extLst>
          </p:cNvPr>
          <p:cNvSpPr txBox="1"/>
          <p:nvPr/>
        </p:nvSpPr>
        <p:spPr>
          <a:xfrm>
            <a:off x="5375920" y="5121029"/>
            <a:ext cx="2304256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다양한 어플리케이션과 프로토콜 연동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고성능의 안정적인 전송 엔진을 기반으로 망분리 구축에 필수적인 다양한 어플리케이션 및 시스템 프로토콜 연동 기능 제공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(File, Mail, Web/WAS, DB, SNMP, RDP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C14E0680-EF51-426A-92DA-3E106D9A2660}"/>
              </a:ext>
            </a:extLst>
          </p:cNvPr>
          <p:cNvCxnSpPr/>
          <p:nvPr/>
        </p:nvCxnSpPr>
        <p:spPr>
          <a:xfrm>
            <a:off x="7824192" y="349138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CD1A6C3-59DA-416D-A911-9C7451408B2E}"/>
              </a:ext>
            </a:extLst>
          </p:cNvPr>
          <p:cNvSpPr txBox="1"/>
          <p:nvPr/>
        </p:nvSpPr>
        <p:spPr>
          <a:xfrm>
            <a:off x="8616280" y="1700663"/>
            <a:ext cx="2304256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망연계 정책설정의 엄격성과 간편성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IP/Port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와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Application/Protocol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이 함께 규정되는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Deny-by-Default 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기반의 엄격한 서비스 연계 정책 설정 기능 제공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어플리케이션의 수정 없이 연계 정책 설정만으로 즉시 가동되는 간편한 망간 서비스 스트림 연계 기능 제공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DDEAA5-FB4F-4832-950C-B7409C5F17C4}"/>
              </a:ext>
            </a:extLst>
          </p:cNvPr>
          <p:cNvSpPr txBox="1"/>
          <p:nvPr/>
        </p:nvSpPr>
        <p:spPr>
          <a:xfrm>
            <a:off x="8616280" y="5099127"/>
            <a:ext cx="2304256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전문성을 보유한 기술지원 체제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고도의 안정성이 요구되는 주요 국가기관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군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금융권 등의 실제  구축과 운용경험을 보유한 전문화된 기술지원 체제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2F62F27A-0462-49DD-94C6-90EE1D06E383}"/>
              </a:ext>
            </a:extLst>
          </p:cNvPr>
          <p:cNvCxnSpPr/>
          <p:nvPr/>
        </p:nvCxnSpPr>
        <p:spPr>
          <a:xfrm>
            <a:off x="7824192" y="4987965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0D16F5F-BFBD-4039-888C-E52E479E7472}"/>
              </a:ext>
            </a:extLst>
          </p:cNvPr>
          <p:cNvSpPr txBox="1"/>
          <p:nvPr/>
        </p:nvSpPr>
        <p:spPr>
          <a:xfrm>
            <a:off x="8616280" y="3755872"/>
            <a:ext cx="230425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암호화를 통한 보안성 강화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망간 연계 구간에 암호화 및 무결성 점검 알고리즘을 적용하여 망간 전송 데이터의 안정적인 연계 전송을 보장</a:t>
            </a:r>
          </a:p>
        </p:txBody>
      </p:sp>
      <p:pic>
        <p:nvPicPr>
          <p:cNvPr id="74" name="Picture 14" descr="K:\[보관]\[프리젠테이션]\[모음] 아이콘\Abstraction\origami_by_nokari-d36oexo\Contribute.png">
            <a:extLst>
              <a:ext uri="{FF2B5EF4-FFF2-40B4-BE49-F238E27FC236}">
                <a16:creationId xmlns:a16="http://schemas.microsoft.com/office/drawing/2014/main" id="{6543540A-B519-4A39-B77C-DE554E96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36907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 descr="K:\[보관]\[프리젠테이션]\[모음] 아이콘\Abstraction\origami_by_nokari-d36oexo\Dreamweaver.png">
            <a:extLst>
              <a:ext uri="{FF2B5EF4-FFF2-40B4-BE49-F238E27FC236}">
                <a16:creationId xmlns:a16="http://schemas.microsoft.com/office/drawing/2014/main" id="{41DEBAB7-3488-4013-9403-4A2ADAAD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86155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8" descr="K:\[보관]\[프리젠테이션]\[모음] 아이콘\Abstraction\origami_by_nokari-d36oexo\Fireworks.png">
            <a:extLst>
              <a:ext uri="{FF2B5EF4-FFF2-40B4-BE49-F238E27FC236}">
                <a16:creationId xmlns:a16="http://schemas.microsoft.com/office/drawing/2014/main" id="{6B495F1B-F8AD-428C-BA52-D31A1F99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86703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9" descr="K:\[보관]\[프리젠테이션]\[모음] 아이콘\Abstraction\origami_by_nokari-d36oexo\Flash.png">
            <a:extLst>
              <a:ext uri="{FF2B5EF4-FFF2-40B4-BE49-F238E27FC236}">
                <a16:creationId xmlns:a16="http://schemas.microsoft.com/office/drawing/2014/main" id="{8A4E2DBC-8698-4626-AE9E-3D6EC1B3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15660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1" descr="K:\[보관]\[프리젠테이션]\[모음] 아이콘\Abstraction\origami_by_nokari-d36oexo\InCopy.png">
            <a:extLst>
              <a:ext uri="{FF2B5EF4-FFF2-40B4-BE49-F238E27FC236}">
                <a16:creationId xmlns:a16="http://schemas.microsoft.com/office/drawing/2014/main" id="{C01D9C5D-803D-4C80-944B-B70B70C1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36359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5" descr="K:\[보관]\[프리젠테이션]\[모음] 아이콘\Abstraction\origami_by_nokari-d36oexo\Photoshop2.png">
            <a:extLst>
              <a:ext uri="{FF2B5EF4-FFF2-40B4-BE49-F238E27FC236}">
                <a16:creationId xmlns:a16="http://schemas.microsoft.com/office/drawing/2014/main" id="{154BB075-B9C1-4A65-947D-6C23773B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10184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8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도입효과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3EAF79C-FEE9-4CEE-A597-FBE3A3C0AA73}"/>
              </a:ext>
            </a:extLst>
          </p:cNvPr>
          <p:cNvSpPr/>
          <p:nvPr/>
        </p:nvSpPr>
        <p:spPr bwMode="auto">
          <a:xfrm>
            <a:off x="7824192" y="2852936"/>
            <a:ext cx="3224808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B919D-A14B-4A38-B24B-FD6F8D2FC916}"/>
              </a:ext>
            </a:extLst>
          </p:cNvPr>
          <p:cNvSpPr txBox="1"/>
          <p:nvPr/>
        </p:nvSpPr>
        <p:spPr>
          <a:xfrm>
            <a:off x="1143000" y="2996953"/>
            <a:ext cx="302433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도입효과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강력한 보안성과 안정성을 제공하는 고속 망연계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망분리 구축 기간과 절차의 획기적인 단축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폭넓은 호환성으로 효율적인 망분리 구축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정보보호제품에 대한 국가기관의 인증 확보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4BFD374-4AAF-4CAE-B224-D0E86B59EE8F}"/>
              </a:ext>
            </a:extLst>
          </p:cNvPr>
          <p:cNvCxnSpPr>
            <a:cxnSpLocks/>
          </p:cNvCxnSpPr>
          <p:nvPr/>
        </p:nvCxnSpPr>
        <p:spPr>
          <a:xfrm>
            <a:off x="4583832" y="1656979"/>
            <a:ext cx="0" cy="4796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5C0B41-4CD8-4806-B6C6-5B569CC0DEAF}"/>
              </a:ext>
            </a:extLst>
          </p:cNvPr>
          <p:cNvSpPr txBox="1"/>
          <p:nvPr/>
        </p:nvSpPr>
        <p:spPr>
          <a:xfrm>
            <a:off x="4727848" y="1669395"/>
            <a:ext cx="295232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강력한 보안성과 안정성을 제공하는 고속 망연계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업계 최고의 성능과 편리한 망연계 기능 제공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 이전과 동일한 서비스 아키텍쳐와 서비스 품질을 망분리 구축 후에도 유지 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38B58C4-FD69-4D20-8C3C-80014A3BAF73}"/>
              </a:ext>
            </a:extLst>
          </p:cNvPr>
          <p:cNvCxnSpPr/>
          <p:nvPr/>
        </p:nvCxnSpPr>
        <p:spPr>
          <a:xfrm>
            <a:off x="4583832" y="2852936"/>
            <a:ext cx="64651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036562-7AF8-4D3F-AED7-22784067BC2D}"/>
              </a:ext>
            </a:extLst>
          </p:cNvPr>
          <p:cNvSpPr txBox="1"/>
          <p:nvPr/>
        </p:nvSpPr>
        <p:spPr>
          <a:xfrm>
            <a:off x="4727848" y="2996953"/>
            <a:ext cx="2952328" cy="1438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 구축 기간과 절차의 획기적인 단축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 어플리케이션의 변경 없음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 이전과 동일한 서비스 아키텍쳐를 유지하면서도 제품의 설치와 정책 설정만으로 즉시 실시간 연동 서비스를 가동 할 수 있어 망분리 이행에 소요되는 시간과 노력을  획기적으로 절약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F9837488-5613-4D1F-A1FA-A32C08BD6F48}"/>
              </a:ext>
            </a:extLst>
          </p:cNvPr>
          <p:cNvCxnSpPr/>
          <p:nvPr/>
        </p:nvCxnSpPr>
        <p:spPr>
          <a:xfrm>
            <a:off x="4583832" y="465313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C354D1E-EEA9-4339-A2E9-45D19406C661}"/>
              </a:ext>
            </a:extLst>
          </p:cNvPr>
          <p:cNvSpPr txBox="1"/>
          <p:nvPr/>
        </p:nvSpPr>
        <p:spPr>
          <a:xfrm>
            <a:off x="7968208" y="1656979"/>
            <a:ext cx="2952328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정보보호제품에 대한 국가기관의 인증 확보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 및 연계 경로와 기능상의 보안 취약성을 검증한 정보보호제품 공통평가기준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인증을 획득하여 망 분리에 필요한 보안 인증 요건을 충족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342642-A703-4A35-B4AD-AB4EFCE93EEF}"/>
              </a:ext>
            </a:extLst>
          </p:cNvPr>
          <p:cNvSpPr txBox="1"/>
          <p:nvPr/>
        </p:nvSpPr>
        <p:spPr>
          <a:xfrm>
            <a:off x="7968208" y="2997241"/>
            <a:ext cx="2952328" cy="2208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주요 적용 분야 및 도입 용도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물리적 망 분리 환경에서의 망연계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외부망과 내부망간 자료교환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메일연동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대민 포탈 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가상화 데스크탑 환경의 안전한 자료연계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스마트워킹 환경의 정보자산 보안성 강화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설비제어 시스템의 불법 침해 차단을 위한 통신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(SCADA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현장 가동 업무에 대한 불법적 접근의 차단 보장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고객정보 유출방지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증권 및 신용정보 등의 금융정보 유출방지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제조분야 등에서의 산업정보 유출방지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개인의료정보 유출방지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E84623E-1271-45D1-A2B7-DE31DE9E70D2}"/>
              </a:ext>
            </a:extLst>
          </p:cNvPr>
          <p:cNvCxnSpPr>
            <a:cxnSpLocks/>
          </p:cNvCxnSpPr>
          <p:nvPr/>
        </p:nvCxnSpPr>
        <p:spPr>
          <a:xfrm>
            <a:off x="7824192" y="1562100"/>
            <a:ext cx="0" cy="48849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3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기능│개요</a:t>
            </a:r>
            <a:r>
              <a:rPr kumimoji="1" lang="ko-KR" altLang="en-US" sz="3600" b="1" dirty="0"/>
              <a:t>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3EAF79C-FEE9-4CEE-A597-FBE3A3C0AA73}"/>
              </a:ext>
            </a:extLst>
          </p:cNvPr>
          <p:cNvSpPr/>
          <p:nvPr/>
        </p:nvSpPr>
        <p:spPr bwMode="auto">
          <a:xfrm>
            <a:off x="7824192" y="2852936"/>
            <a:ext cx="3224808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B919D-A14B-4A38-B24B-FD6F8D2FC916}"/>
              </a:ext>
            </a:extLst>
          </p:cNvPr>
          <p:cNvSpPr txBox="1"/>
          <p:nvPr/>
        </p:nvSpPr>
        <p:spPr>
          <a:xfrm>
            <a:off x="1143000" y="2996953"/>
            <a:ext cx="302433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도입효과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강력한 보안성과 안정성을 제공하는 고속 망연계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망분리 구축 기간과 절차의 획기적인 단축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폭넓은 호환성으로 효율적인 망분리 구축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정보보호제품에 대한 국가기관의 인증 확보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4BFD374-4AAF-4CAE-B224-D0E86B59EE8F}"/>
              </a:ext>
            </a:extLst>
          </p:cNvPr>
          <p:cNvCxnSpPr>
            <a:cxnSpLocks/>
          </p:cNvCxnSpPr>
          <p:nvPr/>
        </p:nvCxnSpPr>
        <p:spPr>
          <a:xfrm>
            <a:off x="4583832" y="1581150"/>
            <a:ext cx="0" cy="48721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02C2C01-C462-4557-B961-CE82681AB399}"/>
              </a:ext>
            </a:extLst>
          </p:cNvPr>
          <p:cNvCxnSpPr/>
          <p:nvPr/>
        </p:nvCxnSpPr>
        <p:spPr>
          <a:xfrm>
            <a:off x="1143000" y="6444869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5C0B41-4CD8-4806-B6C6-5B569CC0DEAF}"/>
              </a:ext>
            </a:extLst>
          </p:cNvPr>
          <p:cNvSpPr txBox="1"/>
          <p:nvPr/>
        </p:nvSpPr>
        <p:spPr>
          <a:xfrm>
            <a:off x="4727848" y="1669395"/>
            <a:ext cx="295232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강력한 보안성과 안정성을 제공하는 고속 망연계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업계 최고의 성능과 편리한 망연계 기능 제공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 이전과 동일한 서비스 아키텍쳐와 서비스 품질을 망분리 구축 후에도 유지 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38B58C4-FD69-4D20-8C3C-80014A3BAF73}"/>
              </a:ext>
            </a:extLst>
          </p:cNvPr>
          <p:cNvCxnSpPr/>
          <p:nvPr/>
        </p:nvCxnSpPr>
        <p:spPr>
          <a:xfrm>
            <a:off x="4583832" y="2852936"/>
            <a:ext cx="64651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036562-7AF8-4D3F-AED7-22784067BC2D}"/>
              </a:ext>
            </a:extLst>
          </p:cNvPr>
          <p:cNvSpPr txBox="1"/>
          <p:nvPr/>
        </p:nvSpPr>
        <p:spPr>
          <a:xfrm>
            <a:off x="4727848" y="2996953"/>
            <a:ext cx="2952328" cy="1438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 구축 기간과 절차의 획기적인 단축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 어플리케이션의 변경 없음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망분리 이전과 동일한 서비스 아키텍쳐를 유지하면서도 제품의 설치와 정책 설정만으로 즉시 실시간 연동 서비스를 가동 할 수 있어 망분리 이행에 소요되는 시간과 노력을  획기적으로 절약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F9837488-5613-4D1F-A1FA-A32C08BD6F48}"/>
              </a:ext>
            </a:extLst>
          </p:cNvPr>
          <p:cNvCxnSpPr/>
          <p:nvPr/>
        </p:nvCxnSpPr>
        <p:spPr>
          <a:xfrm>
            <a:off x="4583832" y="465313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C354D1E-EEA9-4339-A2E9-45D19406C661}"/>
              </a:ext>
            </a:extLst>
          </p:cNvPr>
          <p:cNvSpPr txBox="1"/>
          <p:nvPr/>
        </p:nvSpPr>
        <p:spPr>
          <a:xfrm>
            <a:off x="7968208" y="1656979"/>
            <a:ext cx="2952328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정보보호제품에 대한 국가기관의 인증 확보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 및 연계 경로와 기능상의 보안 취약성을 검증한 정보보호제품 공통평가기준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인증을 획득하여 망 분리에 필요한 보안 인증 요건을 충족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342642-A703-4A35-B4AD-AB4EFCE93EEF}"/>
              </a:ext>
            </a:extLst>
          </p:cNvPr>
          <p:cNvSpPr txBox="1"/>
          <p:nvPr/>
        </p:nvSpPr>
        <p:spPr>
          <a:xfrm>
            <a:off x="7968208" y="2997241"/>
            <a:ext cx="2952328" cy="2208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주요 적용 분야 및 도입 용도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물리적 망 분리 환경에서의 망연계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외부망과 내부망간 자료교환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메일연동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대민 포탈 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가상화 데스크탑 환경의 안전한 자료연계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스마트워킹 환경의 정보자산 보안성 강화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설비제어 시스템의 불법 침해 차단을 위한 통신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(SCADA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 현장 가동 업무에 대한 불법적 접근의 차단 보장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고객정보 유출방지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증권 및 신용정보 등의 금융정보 유출방지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제조분야 등에서의 산업정보 유출방지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개인의료정보 유출방지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E84623E-1271-45D1-A2B7-DE31DE9E70D2}"/>
              </a:ext>
            </a:extLst>
          </p:cNvPr>
          <p:cNvCxnSpPr>
            <a:cxnSpLocks/>
          </p:cNvCxnSpPr>
          <p:nvPr/>
        </p:nvCxnSpPr>
        <p:spPr>
          <a:xfrm>
            <a:off x="7824192" y="1581150"/>
            <a:ext cx="0" cy="48659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2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요약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42135-7CB4-4ED0-8515-0DE6EA1588A7}"/>
              </a:ext>
            </a:extLst>
          </p:cNvPr>
          <p:cNvSpPr txBox="1"/>
          <p:nvPr/>
        </p:nvSpPr>
        <p:spPr>
          <a:xfrm>
            <a:off x="1143000" y="2745870"/>
            <a:ext cx="3024336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는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외부의 불법적인 해킹으로부터 내부의 정보자산을 보호하고 </a:t>
            </a: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정보의 유출을 방지하기 위하여 </a:t>
            </a: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인터넷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과 내부망을 분리하는 </a:t>
            </a: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 분리에 필수적인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InfiniBand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기반의 망연계 솔루션 입니다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617E38D-244A-4F30-9AE3-141564CF2BB6}"/>
              </a:ext>
            </a:extLst>
          </p:cNvPr>
          <p:cNvCxnSpPr>
            <a:cxnSpLocks/>
          </p:cNvCxnSpPr>
          <p:nvPr/>
        </p:nvCxnSpPr>
        <p:spPr>
          <a:xfrm>
            <a:off x="4583832" y="1562100"/>
            <a:ext cx="0" cy="48912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53B573-963E-448E-9F75-DE58841B636A}"/>
              </a:ext>
            </a:extLst>
          </p:cNvPr>
          <p:cNvSpPr txBox="1"/>
          <p:nvPr/>
        </p:nvSpPr>
        <p:spPr>
          <a:xfrm>
            <a:off x="4727848" y="1745596"/>
            <a:ext cx="2952328" cy="45166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공공기관의 망 분리 보안지침과 금융감독원 보안가이드를 준수하는 보안성을 제공합니다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500"/>
              </a:lnSpc>
            </a:pP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정보보호제품의 보안성을 검증한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 제품입니다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소프트웨어의 안정성과 성능을 검증한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GS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 획득 제품입니다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국가 주요 공공기관과 군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금융기관 등에서의 풍부하고 다양한 구축사례를 통하여 보안성과 안전성 및 성능이 입증되었습니다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데이터 암호화와 암호 정합성 검증을 수행하여 보안성을 강화합니다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기반으로 기가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(Giga)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급 고성능 전송 대역폭과 고가용성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(HA)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구조를 지원합니다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다양한 구성 토폴로지와 유연한 확장성을 제공합니다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984CD6-DEE4-4CFE-A5C2-357AAF65656C}"/>
              </a:ext>
            </a:extLst>
          </p:cNvPr>
          <p:cNvSpPr txBox="1"/>
          <p:nvPr/>
        </p:nvSpPr>
        <p:spPr>
          <a:xfrm>
            <a:off x="8024665" y="1745596"/>
            <a:ext cx="295232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간편한 승인 기반의 자료 교환과 실시간 고성능 스트림 연계를 복합 지원합니다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고객 어플리케이션의 수정 없이 연동될 수 있도록 미들웨어 기능을 지원합니다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업무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어플리케이션 아답터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기존 보안 솔루션과의 유연한 통합 구성을 지원합니다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안정적이고 강력한 망연계 전송 엔진을 자체 기술로 개발하였습니다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순수하게 자체 기술로 개발되어 고객의 다양한 요건을 신속히 수용 할 수 있습니다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</a:p>
          <a:p>
            <a:pPr latinLnBrk="0">
              <a:lnSpc>
                <a:spcPts val="1500"/>
              </a:lnSpc>
            </a:pP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676F7E5-9804-48D5-BECA-3F82F9D0DD82}"/>
              </a:ext>
            </a:extLst>
          </p:cNvPr>
          <p:cNvCxnSpPr>
            <a:cxnSpLocks/>
          </p:cNvCxnSpPr>
          <p:nvPr/>
        </p:nvCxnSpPr>
        <p:spPr>
          <a:xfrm>
            <a:off x="7824192" y="1562100"/>
            <a:ext cx="0" cy="48849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지온공작소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72D4EC-E8D2-48C1-AAF9-770B86E831D0}"/>
              </a:ext>
            </a:extLst>
          </p:cNvPr>
          <p:cNvSpPr/>
          <p:nvPr/>
        </p:nvSpPr>
        <p:spPr bwMode="auto">
          <a:xfrm>
            <a:off x="1359026" y="3751811"/>
            <a:ext cx="3224807" cy="2664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ED950-016F-4A4B-94AB-430AD6D5F2A9}"/>
              </a:ext>
            </a:extLst>
          </p:cNvPr>
          <p:cNvSpPr txBox="1"/>
          <p:nvPr/>
        </p:nvSpPr>
        <p:spPr>
          <a:xfrm>
            <a:off x="1415480" y="1644428"/>
            <a:ext cx="3024336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지온공작소는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물리적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논리적 망분리 사업에 필수적인 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망연계솔루션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망간자료전송제품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를 순수 국산 자체 기술로 개발하고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공공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금융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국방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제조 및 서비스 등 다양한 영역에 걸쳐 시스템을 구축함으로써 제품의 뛰어난 성능과 안정성을 입증 받고 있습니다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D52CB43-51FA-4E57-930B-E2C266CC8A86}"/>
              </a:ext>
            </a:extLst>
          </p:cNvPr>
          <p:cNvCxnSpPr>
            <a:cxnSpLocks/>
          </p:cNvCxnSpPr>
          <p:nvPr/>
        </p:nvCxnSpPr>
        <p:spPr>
          <a:xfrm>
            <a:off x="4583832" y="1573807"/>
            <a:ext cx="0" cy="48795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142DAD-BD16-436F-B995-7EAE2A674C2B}"/>
              </a:ext>
            </a:extLst>
          </p:cNvPr>
          <p:cNvSpPr txBox="1"/>
          <p:nvPr/>
        </p:nvSpPr>
        <p:spPr>
          <a:xfrm>
            <a:off x="7968208" y="3956529"/>
            <a:ext cx="1296144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지온공작소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</a:p>
        </p:txBody>
      </p:sp>
      <p:sp>
        <p:nvSpPr>
          <p:cNvPr id="18" name="Rectangle 142">
            <a:extLst>
              <a:ext uri="{FF2B5EF4-FFF2-40B4-BE49-F238E27FC236}">
                <a16:creationId xmlns:a16="http://schemas.microsoft.com/office/drawing/2014/main" id="{5E447463-FCD7-4C5B-AD86-6003D5DCF10B}"/>
              </a:ext>
            </a:extLst>
          </p:cNvPr>
          <p:cNvSpPr/>
          <p:nvPr/>
        </p:nvSpPr>
        <p:spPr>
          <a:xfrm>
            <a:off x="1488232" y="4769692"/>
            <a:ext cx="54006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142">
            <a:extLst>
              <a:ext uri="{FF2B5EF4-FFF2-40B4-BE49-F238E27FC236}">
                <a16:creationId xmlns:a16="http://schemas.microsoft.com/office/drawing/2014/main" id="{3489BB36-34AD-49A1-A472-77E4D175C46B}"/>
              </a:ext>
            </a:extLst>
          </p:cNvPr>
          <p:cNvSpPr/>
          <p:nvPr/>
        </p:nvSpPr>
        <p:spPr>
          <a:xfrm>
            <a:off x="2135560" y="4769692"/>
            <a:ext cx="230500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FB02D3-88C7-40E7-9FD6-BF995BD79F41}"/>
              </a:ext>
            </a:extLst>
          </p:cNvPr>
          <p:cNvSpPr txBox="1"/>
          <p:nvPr/>
        </p:nvSpPr>
        <p:spPr>
          <a:xfrm>
            <a:off x="2135560" y="4811236"/>
            <a:ext cx="23050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070-8761-1068</a:t>
            </a:r>
          </a:p>
        </p:txBody>
      </p:sp>
      <p:sp>
        <p:nvSpPr>
          <p:cNvPr id="24" name="Rectangle 142">
            <a:extLst>
              <a:ext uri="{FF2B5EF4-FFF2-40B4-BE49-F238E27FC236}">
                <a16:creationId xmlns:a16="http://schemas.microsoft.com/office/drawing/2014/main" id="{2CB645DD-E7E4-4DA1-B118-18B9EC4B3570}"/>
              </a:ext>
            </a:extLst>
          </p:cNvPr>
          <p:cNvSpPr/>
          <p:nvPr/>
        </p:nvSpPr>
        <p:spPr>
          <a:xfrm>
            <a:off x="1488232" y="5232492"/>
            <a:ext cx="540060" cy="3565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142">
            <a:extLst>
              <a:ext uri="{FF2B5EF4-FFF2-40B4-BE49-F238E27FC236}">
                <a16:creationId xmlns:a16="http://schemas.microsoft.com/office/drawing/2014/main" id="{C2174C5B-E4DB-45E5-8877-5970020DBBCA}"/>
              </a:ext>
            </a:extLst>
          </p:cNvPr>
          <p:cNvSpPr/>
          <p:nvPr/>
        </p:nvSpPr>
        <p:spPr>
          <a:xfrm>
            <a:off x="2135560" y="5232492"/>
            <a:ext cx="2305000" cy="3565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760664-B8A0-4FF0-A1ED-CD1658F5477B}"/>
              </a:ext>
            </a:extLst>
          </p:cNvPr>
          <p:cNvSpPr txBox="1"/>
          <p:nvPr/>
        </p:nvSpPr>
        <p:spPr>
          <a:xfrm>
            <a:off x="2135560" y="5274036"/>
            <a:ext cx="23050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02-552-8909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27" name="Rectangle 142">
            <a:extLst>
              <a:ext uri="{FF2B5EF4-FFF2-40B4-BE49-F238E27FC236}">
                <a16:creationId xmlns:a16="http://schemas.microsoft.com/office/drawing/2014/main" id="{0F8F8342-2D3E-4B14-965E-AC53DE0B4272}"/>
              </a:ext>
            </a:extLst>
          </p:cNvPr>
          <p:cNvSpPr/>
          <p:nvPr/>
        </p:nvSpPr>
        <p:spPr>
          <a:xfrm>
            <a:off x="1487488" y="4168193"/>
            <a:ext cx="540060" cy="481241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ectangle 142">
            <a:extLst>
              <a:ext uri="{FF2B5EF4-FFF2-40B4-BE49-F238E27FC236}">
                <a16:creationId xmlns:a16="http://schemas.microsoft.com/office/drawing/2014/main" id="{ABF47BEB-F820-4DB0-923C-8121EEFAE1BA}"/>
              </a:ext>
            </a:extLst>
          </p:cNvPr>
          <p:cNvSpPr/>
          <p:nvPr/>
        </p:nvSpPr>
        <p:spPr>
          <a:xfrm>
            <a:off x="2134816" y="4168193"/>
            <a:ext cx="2305000" cy="481241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4252DC-B44B-49B3-98C0-9010801E6C41}"/>
              </a:ext>
            </a:extLst>
          </p:cNvPr>
          <p:cNvSpPr txBox="1"/>
          <p:nvPr/>
        </p:nvSpPr>
        <p:spPr>
          <a:xfrm>
            <a:off x="2134816" y="4168192"/>
            <a:ext cx="230500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서울시 성동구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성수이로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66</a:t>
            </a:r>
          </a:p>
          <a:p>
            <a:pPr latinLnBrk="0">
              <a:lnSpc>
                <a:spcPts val="1500"/>
              </a:lnSpc>
            </a:pP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서울숲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드림타워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205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호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30" name="Rectangle 142">
            <a:extLst>
              <a:ext uri="{FF2B5EF4-FFF2-40B4-BE49-F238E27FC236}">
                <a16:creationId xmlns:a16="http://schemas.microsoft.com/office/drawing/2014/main" id="{2569D257-41D6-4D77-8098-BB24BC4671DA}"/>
              </a:ext>
            </a:extLst>
          </p:cNvPr>
          <p:cNvSpPr/>
          <p:nvPr/>
        </p:nvSpPr>
        <p:spPr>
          <a:xfrm>
            <a:off x="1487488" y="5719614"/>
            <a:ext cx="54006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ectangle 142">
            <a:extLst>
              <a:ext uri="{FF2B5EF4-FFF2-40B4-BE49-F238E27FC236}">
                <a16:creationId xmlns:a16="http://schemas.microsoft.com/office/drawing/2014/main" id="{BDBC1B6B-3F49-4532-B989-A920A9BA463E}"/>
              </a:ext>
            </a:extLst>
          </p:cNvPr>
          <p:cNvSpPr/>
          <p:nvPr/>
        </p:nvSpPr>
        <p:spPr>
          <a:xfrm>
            <a:off x="2134816" y="5719614"/>
            <a:ext cx="230500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152306-369D-49F7-B1FC-7A54F145E511}"/>
              </a:ext>
            </a:extLst>
          </p:cNvPr>
          <p:cNvSpPr txBox="1"/>
          <p:nvPr/>
        </p:nvSpPr>
        <p:spPr>
          <a:xfrm>
            <a:off x="2134816" y="5761158"/>
            <a:ext cx="23050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ww.w.jionlab.co.kr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33" name="Picture 4" descr="K:\바탕\icons\home-128 (1).png">
            <a:extLst>
              <a:ext uri="{FF2B5EF4-FFF2-40B4-BE49-F238E27FC236}">
                <a16:creationId xmlns:a16="http://schemas.microsoft.com/office/drawing/2014/main" id="{DA6B9BCE-2CF2-47C5-9196-0B84BB30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69" y="4271470"/>
            <a:ext cx="270499" cy="2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:\바탕\icons\print-128.png">
            <a:extLst>
              <a:ext uri="{FF2B5EF4-FFF2-40B4-BE49-F238E27FC236}">
                <a16:creationId xmlns:a16="http://schemas.microsoft.com/office/drawing/2014/main" id="{9CD4B020-1B7A-4027-8796-8B9DF14C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68" y="5275513"/>
            <a:ext cx="270499" cy="2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K:\바탕\icons\world-128.png">
            <a:extLst>
              <a:ext uri="{FF2B5EF4-FFF2-40B4-BE49-F238E27FC236}">
                <a16:creationId xmlns:a16="http://schemas.microsoft.com/office/drawing/2014/main" id="{EC0A4F9B-DD73-438D-B027-CDBE6341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13" y="5768254"/>
            <a:ext cx="270499" cy="2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K:\바탕\icons\phone1-128.png">
            <a:extLst>
              <a:ext uri="{FF2B5EF4-FFF2-40B4-BE49-F238E27FC236}">
                <a16:creationId xmlns:a16="http://schemas.microsoft.com/office/drawing/2014/main" id="{E61AD280-4E3C-41F2-B5DC-D58112EC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67" y="4818332"/>
            <a:ext cx="270499" cy="2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B2B21856-038D-4183-B2D1-277659D22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55803"/>
              </p:ext>
            </p:extLst>
          </p:nvPr>
        </p:nvGraphicFramePr>
        <p:xfrm>
          <a:off x="4875213" y="1963365"/>
          <a:ext cx="6045200" cy="443484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811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5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~ 2016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년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주요구축사례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우리은행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경남은행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</a:t>
                      </a:r>
                      <a:r>
                        <a:rPr kumimoji="1" lang="en-US" altLang="ko-KR" sz="1000" kern="0" spc="-30" baseline="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KICC,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신한은행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알리안츠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KRX,  LIG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손보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등 금융기관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롯데정보통신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(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쇼핑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백화점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마트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)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관세청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</a:t>
                      </a:r>
                      <a:r>
                        <a:rPr kumimoji="1" lang="en-US" altLang="ko-KR" sz="1000" kern="0" spc="-30" baseline="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서부발전소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중부발전소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수자원공사 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서울메트로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도시철도공사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endParaRPr kumimoji="1" lang="ko-KR" altLang="en-US" sz="1000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</a:endParaRP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세종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U-city,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청라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U-city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2011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년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주요 구축 사례 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지식경제부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기술표준원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기상청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남동발전소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경찰청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행정안전부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외교통상부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endParaRPr kumimoji="1" lang="ko-KR" altLang="en-US" sz="1000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</a:endParaRP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공정거래위원회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중소기업청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통계청 등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5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5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월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CoreBridge CC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인증 획득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(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다중영역구분보안*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 EAL2 )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5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2010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년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주요 구축 사례 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한국전력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해양연구원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가스공사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한국항공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평택시청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농촌진흥청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산업단지공단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국방부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방위사업청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경찰청</a:t>
                      </a: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, 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국세청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98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4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월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스토리지 기반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망연동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엔진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/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연계솔루션 일체에 대한 </a:t>
                      </a:r>
                    </a:p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GS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인증 취득 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(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국내 최초 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) 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2009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년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12</a:t>
                      </a:r>
                      <a:r>
                        <a:rPr kumimoji="1" lang="ko-KR" altLang="en-US" sz="1000" kern="0" spc="-3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월</a:t>
                      </a:r>
                      <a:endParaRPr kumimoji="1" lang="ko-KR" altLang="en-US" sz="1000" b="1" kern="0" spc="-3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국내 최초 모든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스토리지에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호환 가능한  고성능 고효율 스토리지 기반  </a:t>
                      </a:r>
                      <a:r>
                        <a:rPr kumimoji="1" lang="ko-KR" altLang="en-US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망연동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솔루션 </a:t>
                      </a:r>
                      <a:r>
                        <a:rPr kumimoji="1" lang="en-US" altLang="ko-KR" sz="1000" kern="0" spc="-30" dirty="0" err="1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CoreBridge</a:t>
                      </a:r>
                      <a:r>
                        <a:rPr kumimoji="1" lang="en-US" altLang="ko-KR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 </a:t>
                      </a:r>
                      <a:r>
                        <a:rPr kumimoji="1" lang="ko-KR" altLang="en-US" sz="1000" kern="0" spc="-30" dirty="0">
                          <a:ln w="3175">
                            <a:solidFill>
                              <a:sysClr val="window" lastClr="FFFFFF">
                                <a:alpha val="0"/>
                              </a:sysClr>
                            </a:solidFill>
                          </a:ln>
                        </a:rPr>
                        <a:t>출시 </a:t>
                      </a:r>
                      <a:endParaRPr kumimoji="1" lang="ko-KR" altLang="en-US" sz="1000" b="1" kern="0" spc="-30" dirty="0">
                        <a:ln w="3175">
                          <a:solidFill>
                            <a:sysClr val="window" lastClr="FFFFFF">
                              <a:alpha val="0"/>
                            </a:sysClr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20E11C42-DE78-466C-86D8-AE1EB59C5242}"/>
              </a:ext>
            </a:extLst>
          </p:cNvPr>
          <p:cNvSpPr txBox="1"/>
          <p:nvPr/>
        </p:nvSpPr>
        <p:spPr>
          <a:xfrm>
            <a:off x="4763852" y="1573807"/>
            <a:ext cx="6156561" cy="298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주요 연혁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9817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:a16="http://schemas.microsoft.com/office/drawing/2014/main" id="{8F37E5D4-0109-4AEC-9C67-4BD85D0E5DDC}"/>
              </a:ext>
            </a:extLst>
          </p:cNvPr>
          <p:cNvSpPr/>
          <p:nvPr/>
        </p:nvSpPr>
        <p:spPr bwMode="auto">
          <a:xfrm>
            <a:off x="1127448" y="3267065"/>
            <a:ext cx="9906000" cy="2304256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A12A002-B6C9-488D-A5DC-1DCA8DE72D19}"/>
              </a:ext>
            </a:extLst>
          </p:cNvPr>
          <p:cNvCxnSpPr/>
          <p:nvPr/>
        </p:nvCxnSpPr>
        <p:spPr>
          <a:xfrm>
            <a:off x="1127448" y="3267065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542D23B6-C9B2-47B8-87E1-A7CFD3A309A0}"/>
              </a:ext>
            </a:extLst>
          </p:cNvPr>
          <p:cNvCxnSpPr/>
          <p:nvPr/>
        </p:nvCxnSpPr>
        <p:spPr>
          <a:xfrm>
            <a:off x="1111896" y="5571321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293FF73-B34C-4D2C-9418-70E171961A72}"/>
              </a:ext>
            </a:extLst>
          </p:cNvPr>
          <p:cNvSpPr txBox="1"/>
          <p:nvPr/>
        </p:nvSpPr>
        <p:spPr>
          <a:xfrm>
            <a:off x="5432376" y="3959492"/>
            <a:ext cx="446449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 화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070-8761-1068</a:t>
            </a:r>
          </a:p>
          <a:p>
            <a:pPr latinLnBrk="0">
              <a:lnSpc>
                <a:spcPts val="15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주 소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서울시 성동구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성수이로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66 </a:t>
            </a:r>
            <a:r>
              <a:rPr lang="ko-KR" altLang="en-US" sz="1200" b="1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서울숲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드림타워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205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호</a:t>
            </a:r>
          </a:p>
          <a:p>
            <a:pPr latinLnBrk="0">
              <a:lnSpc>
                <a:spcPts val="15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01CB9A-0378-4430-8375-9B73D1517606}"/>
              </a:ext>
            </a:extLst>
          </p:cNvPr>
          <p:cNvSpPr txBox="1"/>
          <p:nvPr/>
        </p:nvSpPr>
        <p:spPr>
          <a:xfrm>
            <a:off x="5243810" y="2218883"/>
            <a:ext cx="165618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 latinLnBrk="0">
              <a:lnSpc>
                <a:spcPts val="2400"/>
              </a:lnSpc>
              <a:spcBef>
                <a:spcPct val="0"/>
              </a:spcBef>
            </a:pPr>
            <a:r>
              <a:rPr lang="ko-KR" altLang="en-US" sz="8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262626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안전한 고속 망연계 솔루션</a:t>
            </a:r>
            <a:endParaRPr lang="en-US" altLang="ko-KR" sz="8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rgbClr val="262626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44" name="그림 43" descr="cb_logo_r.png">
            <a:extLst>
              <a:ext uri="{FF2B5EF4-FFF2-40B4-BE49-F238E27FC236}">
                <a16:creationId xmlns:a16="http://schemas.microsoft.com/office/drawing/2014/main" id="{4B533351-EE41-482F-959E-A9D25E67E6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0571" y="1974080"/>
            <a:ext cx="1306940" cy="413358"/>
          </a:xfrm>
          <a:prstGeom prst="rect">
            <a:avLst/>
          </a:prstGeom>
        </p:spPr>
      </p:pic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15000CFA-A055-49E9-A51B-771E5659EDA2}"/>
              </a:ext>
            </a:extLst>
          </p:cNvPr>
          <p:cNvCxnSpPr/>
          <p:nvPr/>
        </p:nvCxnSpPr>
        <p:spPr>
          <a:xfrm>
            <a:off x="4136232" y="3267065"/>
            <a:ext cx="0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6E76D52-86F8-4E25-8934-833791635047}"/>
              </a:ext>
            </a:extLst>
          </p:cNvPr>
          <p:cNvSpPr txBox="1"/>
          <p:nvPr/>
        </p:nvSpPr>
        <p:spPr>
          <a:xfrm>
            <a:off x="1471936" y="4257258"/>
            <a:ext cx="2376264" cy="348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2000"/>
              </a:lnSpc>
            </a:pPr>
            <a:r>
              <a:rPr lang="ko-KR" altLang="en-US" sz="14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지온공작소</a:t>
            </a:r>
            <a:endParaRPr lang="en-US" altLang="ko-KR" sz="14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5866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err="1"/>
              <a:t>CoreBridge</a:t>
            </a:r>
            <a:r>
              <a:rPr kumimoji="1" lang="en-US" altLang="ko-KR" sz="3600" b="1" dirty="0"/>
              <a:t>® </a:t>
            </a:r>
            <a:r>
              <a:rPr kumimoji="1" lang="ko-KR" altLang="en-US" sz="3600" b="1" dirty="0"/>
              <a:t>개요 </a:t>
            </a:r>
          </a:p>
        </p:txBody>
      </p:sp>
      <p:sp>
        <p:nvSpPr>
          <p:cNvPr id="6" name="텍스트 상자 5"/>
          <p:cNvSpPr txBox="1"/>
          <p:nvPr/>
        </p:nvSpPr>
        <p:spPr>
          <a:xfrm>
            <a:off x="191387" y="1030046"/>
            <a:ext cx="11706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b="1" dirty="0" err="1"/>
              <a:t>CoreBridge</a:t>
            </a:r>
            <a:r>
              <a:rPr kumimoji="1" lang="en-US" altLang="ko-KR" sz="1600" b="1" dirty="0"/>
              <a:t>®</a:t>
            </a:r>
            <a:r>
              <a:rPr kumimoji="1" lang="ko-KR" altLang="en-US" sz="1600" b="1" dirty="0"/>
              <a:t>는 다양한 구축사례를 통한 보안성과 안전성 및 성능이 입증된 솔루션입니다</a:t>
            </a:r>
            <a:r>
              <a:rPr kumimoji="1" lang="en-US" altLang="ko-KR" sz="1600" b="1" dirty="0"/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F2A732-2C40-49F5-A8BA-11BEDEFBCFC0}"/>
              </a:ext>
            </a:extLst>
          </p:cNvPr>
          <p:cNvSpPr txBox="1"/>
          <p:nvPr/>
        </p:nvSpPr>
        <p:spPr>
          <a:xfrm>
            <a:off x="1005842" y="1883658"/>
            <a:ext cx="3024336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는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물리적 또는 논리적으로 차단된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외부망과 내부망간에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en-US" altLang="ko-KR" sz="1200" b="1" u="sng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PC </a:t>
            </a:r>
            <a:r>
              <a:rPr lang="ko-KR" altLang="en-US" sz="1200" b="1" u="sng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파일 자료 전송과 </a:t>
            </a:r>
            <a:endParaRPr lang="en-US" altLang="ko-KR" sz="1200" b="1" u="sng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u="sng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서버간의 실시간 스트림 전송을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제공하는 망연계 솔루션입니다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자체 기술의 전송 엔진기술 개발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InfiniBand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직접 전송매체 방식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실시간 데이터의 고속 전송 연동 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풍부한 구축사례 보유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 분리 보안지침과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금융감독원 보안가이드 준수</a:t>
            </a: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CC, GS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인증 획득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582AAE-280A-45F7-959F-782D03750398}"/>
              </a:ext>
            </a:extLst>
          </p:cNvPr>
          <p:cNvSpPr txBox="1"/>
          <p:nvPr/>
        </p:nvSpPr>
        <p:spPr>
          <a:xfrm>
            <a:off x="4602931" y="1623905"/>
            <a:ext cx="61926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기반의 네트워크를 사용하지 않고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전송매체를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경유하여 데이터를 전송하는 솔루션으로서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TCP/IP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의 연결을 완전히 분리하여야 하는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‘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 분리 보안지침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’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을 준수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하면서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실시간 서비스 연계를 유지할 수 있는 안정성과 고속의 망연계 기능을 제공합니다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. </a:t>
            </a:r>
          </a:p>
        </p:txBody>
      </p:sp>
      <p:sp>
        <p:nvSpPr>
          <p:cNvPr id="65" name="Rounded Rectangle 209">
            <a:extLst>
              <a:ext uri="{FF2B5EF4-FFF2-40B4-BE49-F238E27FC236}">
                <a16:creationId xmlns:a16="http://schemas.microsoft.com/office/drawing/2014/main" id="{FBC60673-2558-46AD-95CF-08989931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372" y="2964115"/>
            <a:ext cx="2090705" cy="283976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6" name="Rounded Rectangle 209">
            <a:extLst>
              <a:ext uri="{FF2B5EF4-FFF2-40B4-BE49-F238E27FC236}">
                <a16:creationId xmlns:a16="http://schemas.microsoft.com/office/drawing/2014/main" id="{8F39E3C1-3EA7-4C50-932B-52C666DC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475" y="2964114"/>
            <a:ext cx="2090705" cy="283976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F421C0B8-001B-4C01-BC74-B1B19CD6BA40}"/>
              </a:ext>
            </a:extLst>
          </p:cNvPr>
          <p:cNvCxnSpPr/>
          <p:nvPr/>
        </p:nvCxnSpPr>
        <p:spPr>
          <a:xfrm>
            <a:off x="5683051" y="4545599"/>
            <a:ext cx="1719808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7E731C97-4E3E-44E7-8166-5553655BB6FE}"/>
              </a:ext>
            </a:extLst>
          </p:cNvPr>
          <p:cNvCxnSpPr/>
          <p:nvPr/>
        </p:nvCxnSpPr>
        <p:spPr>
          <a:xfrm>
            <a:off x="7995691" y="4545599"/>
            <a:ext cx="1719808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7">
            <a:extLst>
              <a:ext uri="{FF2B5EF4-FFF2-40B4-BE49-F238E27FC236}">
                <a16:creationId xmlns:a16="http://schemas.microsoft.com/office/drawing/2014/main" id="{9FE73DCB-78EA-472D-BF6A-A1BDE0223E0D}"/>
              </a:ext>
            </a:extLst>
          </p:cNvPr>
          <p:cNvGrpSpPr/>
          <p:nvPr/>
        </p:nvGrpSpPr>
        <p:grpSpPr>
          <a:xfrm>
            <a:off x="9427467" y="3461705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Freeform 191">
              <a:extLst>
                <a:ext uri="{FF2B5EF4-FFF2-40B4-BE49-F238E27FC236}">
                  <a16:creationId xmlns:a16="http://schemas.microsoft.com/office/drawing/2014/main" id="{6C5A4DC7-10FC-45BA-9F19-D2739B366F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207">
              <a:extLst>
                <a:ext uri="{FF2B5EF4-FFF2-40B4-BE49-F238E27FC236}">
                  <a16:creationId xmlns:a16="http://schemas.microsoft.com/office/drawing/2014/main" id="{410050CF-7566-42D3-9C0F-E1DDCA4A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15F76E36-F39B-45D5-A2A3-53214841A1BD}"/>
              </a:ext>
            </a:extLst>
          </p:cNvPr>
          <p:cNvCxnSpPr/>
          <p:nvPr/>
        </p:nvCxnSpPr>
        <p:spPr>
          <a:xfrm flipV="1">
            <a:off x="9608520" y="4113551"/>
            <a:ext cx="0" cy="432049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8">
            <a:extLst>
              <a:ext uri="{FF2B5EF4-FFF2-40B4-BE49-F238E27FC236}">
                <a16:creationId xmlns:a16="http://schemas.microsoft.com/office/drawing/2014/main" id="{D8B95A6A-BDE4-4B61-B5C9-05CE348F5469}"/>
              </a:ext>
            </a:extLst>
          </p:cNvPr>
          <p:cNvSpPr>
            <a:spLocks/>
          </p:cNvSpPr>
          <p:nvPr/>
        </p:nvSpPr>
        <p:spPr bwMode="auto">
          <a:xfrm>
            <a:off x="9175179" y="4284240"/>
            <a:ext cx="828353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id="{9B28BDD1-6FB2-4CF1-A10A-AE8D8A8CDC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287" y="3726959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354A71AB-9DA5-4AAB-B84A-087ED0D4EA8E}"/>
              </a:ext>
            </a:extLst>
          </p:cNvPr>
          <p:cNvCxnSpPr/>
          <p:nvPr/>
        </p:nvCxnSpPr>
        <p:spPr>
          <a:xfrm flipV="1">
            <a:off x="5776800" y="4091811"/>
            <a:ext cx="0" cy="432049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8">
            <a:extLst>
              <a:ext uri="{FF2B5EF4-FFF2-40B4-BE49-F238E27FC236}">
                <a16:creationId xmlns:a16="http://schemas.microsoft.com/office/drawing/2014/main" id="{95A3F05A-DFE7-43ED-8E7B-58B163D38443}"/>
              </a:ext>
            </a:extLst>
          </p:cNvPr>
          <p:cNvSpPr>
            <a:spLocks/>
          </p:cNvSpPr>
          <p:nvPr/>
        </p:nvSpPr>
        <p:spPr bwMode="auto">
          <a:xfrm>
            <a:off x="5323012" y="4284240"/>
            <a:ext cx="828353" cy="504825"/>
          </a:xfrm>
          <a:custGeom>
            <a:avLst/>
            <a:gdLst>
              <a:gd name="T0" fmla="*/ 964 w 1074"/>
              <a:gd name="T1" fmla="*/ 386 h 658"/>
              <a:gd name="T2" fmla="*/ 966 w 1074"/>
              <a:gd name="T3" fmla="*/ 368 h 658"/>
              <a:gd name="T4" fmla="*/ 880 w 1074"/>
              <a:gd name="T5" fmla="*/ 282 h 658"/>
              <a:gd name="T6" fmla="*/ 877 w 1074"/>
              <a:gd name="T7" fmla="*/ 282 h 658"/>
              <a:gd name="T8" fmla="*/ 880 w 1074"/>
              <a:gd name="T9" fmla="*/ 247 h 658"/>
              <a:gd name="T10" fmla="*/ 633 w 1074"/>
              <a:gd name="T11" fmla="*/ 0 h 658"/>
              <a:gd name="T12" fmla="*/ 401 w 1074"/>
              <a:gd name="T13" fmla="*/ 162 h 658"/>
              <a:gd name="T14" fmla="*/ 318 w 1074"/>
              <a:gd name="T15" fmla="*/ 134 h 658"/>
              <a:gd name="T16" fmla="*/ 180 w 1074"/>
              <a:gd name="T17" fmla="*/ 272 h 658"/>
              <a:gd name="T18" fmla="*/ 180 w 1074"/>
              <a:gd name="T19" fmla="*/ 274 h 658"/>
              <a:gd name="T20" fmla="*/ 0 w 1074"/>
              <a:gd name="T21" fmla="*/ 466 h 658"/>
              <a:gd name="T22" fmla="*/ 192 w 1074"/>
              <a:gd name="T23" fmla="*/ 658 h 658"/>
              <a:gd name="T24" fmla="*/ 936 w 1074"/>
              <a:gd name="T25" fmla="*/ 658 h 658"/>
              <a:gd name="T26" fmla="*/ 1074 w 1074"/>
              <a:gd name="T27" fmla="*/ 520 h 658"/>
              <a:gd name="T28" fmla="*/ 964 w 1074"/>
              <a:gd name="T29" fmla="*/ 3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4" h="658">
                <a:moveTo>
                  <a:pt x="964" y="386"/>
                </a:moveTo>
                <a:cubicBezTo>
                  <a:pt x="965" y="380"/>
                  <a:pt x="966" y="374"/>
                  <a:pt x="966" y="368"/>
                </a:cubicBezTo>
                <a:cubicBezTo>
                  <a:pt x="966" y="321"/>
                  <a:pt x="927" y="282"/>
                  <a:pt x="880" y="282"/>
                </a:cubicBezTo>
                <a:cubicBezTo>
                  <a:pt x="879" y="282"/>
                  <a:pt x="878" y="282"/>
                  <a:pt x="877" y="282"/>
                </a:cubicBezTo>
                <a:cubicBezTo>
                  <a:pt x="879" y="271"/>
                  <a:pt x="880" y="259"/>
                  <a:pt x="880" y="247"/>
                </a:cubicBezTo>
                <a:cubicBezTo>
                  <a:pt x="880" y="111"/>
                  <a:pt x="769" y="0"/>
                  <a:pt x="633" y="0"/>
                </a:cubicBezTo>
                <a:cubicBezTo>
                  <a:pt x="527" y="0"/>
                  <a:pt x="436" y="67"/>
                  <a:pt x="401" y="162"/>
                </a:cubicBezTo>
                <a:cubicBezTo>
                  <a:pt x="378" y="144"/>
                  <a:pt x="349" y="134"/>
                  <a:pt x="318" y="134"/>
                </a:cubicBezTo>
                <a:cubicBezTo>
                  <a:pt x="242" y="134"/>
                  <a:pt x="180" y="196"/>
                  <a:pt x="180" y="272"/>
                </a:cubicBezTo>
                <a:cubicBezTo>
                  <a:pt x="180" y="273"/>
                  <a:pt x="180" y="274"/>
                  <a:pt x="180" y="274"/>
                </a:cubicBezTo>
                <a:cubicBezTo>
                  <a:pt x="80" y="281"/>
                  <a:pt x="0" y="364"/>
                  <a:pt x="0" y="466"/>
                </a:cubicBezTo>
                <a:cubicBezTo>
                  <a:pt x="0" y="572"/>
                  <a:pt x="86" y="658"/>
                  <a:pt x="192" y="658"/>
                </a:cubicBezTo>
                <a:cubicBezTo>
                  <a:pt x="936" y="658"/>
                  <a:pt x="936" y="658"/>
                  <a:pt x="936" y="658"/>
                </a:cubicBezTo>
                <a:cubicBezTo>
                  <a:pt x="1012" y="658"/>
                  <a:pt x="1074" y="596"/>
                  <a:pt x="1074" y="520"/>
                </a:cubicBezTo>
                <a:cubicBezTo>
                  <a:pt x="1074" y="454"/>
                  <a:pt x="1027" y="399"/>
                  <a:pt x="964" y="38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C4D7DEA-F064-439B-B444-5C1AB98B1B60}"/>
              </a:ext>
            </a:extLst>
          </p:cNvPr>
          <p:cNvSpPr txBox="1"/>
          <p:nvPr/>
        </p:nvSpPr>
        <p:spPr>
          <a:xfrm>
            <a:off x="5323011" y="3067572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296AB2-40A0-41AB-9E3E-ED68A16AF593}"/>
              </a:ext>
            </a:extLst>
          </p:cNvPr>
          <p:cNvSpPr txBox="1"/>
          <p:nvPr/>
        </p:nvSpPr>
        <p:spPr>
          <a:xfrm>
            <a:off x="9173303" y="3070911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F0D898F-E1FA-4EDA-AFAC-DD58747602C6}"/>
              </a:ext>
            </a:extLst>
          </p:cNvPr>
          <p:cNvGrpSpPr/>
          <p:nvPr/>
        </p:nvGrpSpPr>
        <p:grpSpPr>
          <a:xfrm>
            <a:off x="5776801" y="3931668"/>
            <a:ext cx="1354724" cy="439737"/>
            <a:chOff x="4758717" y="2060849"/>
            <a:chExt cx="1778459" cy="439737"/>
          </a:xfrm>
        </p:grpSpPr>
        <p:sp>
          <p:nvSpPr>
            <p:cNvPr id="80" name="AutoShape 13">
              <a:extLst>
                <a:ext uri="{FF2B5EF4-FFF2-40B4-BE49-F238E27FC236}">
                  <a16:creationId xmlns:a16="http://schemas.microsoft.com/office/drawing/2014/main" id="{05E7EE1E-C5A2-4700-A6AB-28312786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717" y="2060849"/>
              <a:ext cx="1778459" cy="439737"/>
            </a:xfrm>
            <a:prstGeom prst="homePlate">
              <a:avLst>
                <a:gd name="adj" fmla="val 70129"/>
              </a:avLst>
            </a:prstGeom>
            <a:gradFill rotWithShape="1">
              <a:gsLst>
                <a:gs pos="0">
                  <a:srgbClr val="71871E">
                    <a:alpha val="0"/>
                  </a:srgbClr>
                </a:gs>
                <a:gs pos="100000">
                  <a:srgbClr val="839D2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73152" tIns="73152" rIns="256032" bIns="73152" anchor="ctr"/>
            <a:lstStyle/>
            <a:p>
              <a:pPr algn="r" defTabSz="814388"/>
              <a:endParaRPr lang="en-US" altLang="ko-KR" dirty="0">
                <a:solidFill>
                  <a:srgbClr val="FFFFFF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152C20-6E7B-4876-B3D0-0B8206B92E13}"/>
                </a:ext>
              </a:extLst>
            </p:cNvPr>
            <p:cNvSpPr txBox="1"/>
            <p:nvPr/>
          </p:nvSpPr>
          <p:spPr>
            <a:xfrm>
              <a:off x="5013768" y="2143434"/>
              <a:ext cx="1171754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해킹 차단</a:t>
              </a: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CF45EF0A-7CE5-406C-86D9-5CE327393A09}"/>
              </a:ext>
            </a:extLst>
          </p:cNvPr>
          <p:cNvGrpSpPr/>
          <p:nvPr/>
        </p:nvGrpSpPr>
        <p:grpSpPr>
          <a:xfrm>
            <a:off x="8300278" y="3931667"/>
            <a:ext cx="1316709" cy="439738"/>
            <a:chOff x="6874288" y="2060848"/>
            <a:chExt cx="1724616" cy="439738"/>
          </a:xfrm>
        </p:grpSpPr>
        <p:sp>
          <p:nvSpPr>
            <p:cNvPr id="83" name="AutoShape 12">
              <a:extLst>
                <a:ext uri="{FF2B5EF4-FFF2-40B4-BE49-F238E27FC236}">
                  <a16:creationId xmlns:a16="http://schemas.microsoft.com/office/drawing/2014/main" id="{B13FA1E4-01D5-4E1C-9554-C4A4ABA6E1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74288" y="2060848"/>
              <a:ext cx="1724616" cy="439738"/>
            </a:xfrm>
            <a:prstGeom prst="homePlate">
              <a:avLst>
                <a:gd name="adj" fmla="val 41654"/>
              </a:avLst>
            </a:prstGeom>
            <a:gradFill rotWithShape="1">
              <a:gsLst>
                <a:gs pos="0">
                  <a:srgbClr val="6D3687">
                    <a:alpha val="0"/>
                  </a:srgbClr>
                </a:gs>
                <a:gs pos="100000">
                  <a:srgbClr val="8A44A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73152" tIns="73152" rIns="256032" bIns="73152" anchor="ctr"/>
            <a:lstStyle/>
            <a:p>
              <a:pPr algn="r" defTabSz="814388"/>
              <a:endParaRPr lang="en-US" altLang="ko-KR" dirty="0">
                <a:solidFill>
                  <a:srgbClr val="FFFFFF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B94E3-0DF1-4B88-BD77-927B433DA4A8}"/>
                </a:ext>
              </a:extLst>
            </p:cNvPr>
            <p:cNvSpPr txBox="1"/>
            <p:nvPr/>
          </p:nvSpPr>
          <p:spPr>
            <a:xfrm>
              <a:off x="7030256" y="2142721"/>
              <a:ext cx="144947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정보유출 차단</a:t>
              </a:r>
            </a:p>
          </p:txBody>
        </p:sp>
      </p:grp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4B6EB478-D367-4F95-845F-2A54F654A7BF}"/>
              </a:ext>
            </a:extLst>
          </p:cNvPr>
          <p:cNvCxnSpPr/>
          <p:nvPr/>
        </p:nvCxnSpPr>
        <p:spPr>
          <a:xfrm flipV="1">
            <a:off x="7709776" y="3156381"/>
            <a:ext cx="5087" cy="317469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  <a:alpha val="50000"/>
              </a:schemeClr>
            </a:solidFill>
            <a:prstDash val="sysDot"/>
            <a:head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10">
            <a:extLst>
              <a:ext uri="{FF2B5EF4-FFF2-40B4-BE49-F238E27FC236}">
                <a16:creationId xmlns:a16="http://schemas.microsoft.com/office/drawing/2014/main" id="{22AD4164-6C15-4F22-A3A8-334A8B9CBB14}"/>
              </a:ext>
            </a:extLst>
          </p:cNvPr>
          <p:cNvGrpSpPr>
            <a:grpSpLocks/>
          </p:cNvGrpSpPr>
          <p:nvPr/>
        </p:nvGrpSpPr>
        <p:grpSpPr bwMode="auto">
          <a:xfrm>
            <a:off x="7154385" y="2820097"/>
            <a:ext cx="1120955" cy="465592"/>
            <a:chOff x="0" y="0"/>
            <a:chExt cx="2424" cy="1168"/>
          </a:xfrm>
        </p:grpSpPr>
        <p:sp>
          <p:nvSpPr>
            <p:cNvPr id="87" name="Rectangle 8">
              <a:extLst>
                <a:ext uri="{FF2B5EF4-FFF2-40B4-BE49-F238E27FC236}">
                  <a16:creationId xmlns:a16="http://schemas.microsoft.com/office/drawing/2014/main" id="{42BEB1D5-4291-4917-BDA2-9B441883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96"/>
              <a:ext cx="2168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1449" bIns="0" anchor="ctr"/>
            <a:lstStyle>
              <a:lvl1pPr marL="444500" indent="-4445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Times New Roman" panose="02020603050405020304" pitchFamily="18" charset="0"/>
                  <a:ea typeface="ヒラギノ明朝 ProN W3" pitchFamily="-84" charset="-128"/>
                  <a:sym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691"/>
                </a:spcBef>
              </a:pPr>
              <a:endParaRPr lang="en-US" sz="1721" dirty="0">
                <a:solidFill>
                  <a:srgbClr val="797979"/>
                </a:solidFill>
                <a:latin typeface="+mj-lt"/>
                <a:ea typeface="MS PGothic" panose="020B0600070205080204" pitchFamily="34" charset="-128"/>
                <a:sym typeface="Arial Rounded MT Bold" panose="020F0704030504030204" pitchFamily="34" charset="0"/>
              </a:endParaRPr>
            </a:p>
          </p:txBody>
        </p:sp>
        <p:pic>
          <p:nvPicPr>
            <p:cNvPr id="88" name="Picture 9">
              <a:extLst>
                <a:ext uri="{FF2B5EF4-FFF2-40B4-BE49-F238E27FC236}">
                  <a16:creationId xmlns:a16="http://schemas.microsoft.com/office/drawing/2014/main" id="{993A2B13-8721-4DFA-9D5C-492A370DE2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24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" name="Picture 41" descr="F:\[프리젠테이션]\[모음] 아이콘\[I like buttons]\[Button 2]\Banned.png">
            <a:extLst>
              <a:ext uri="{FF2B5EF4-FFF2-40B4-BE49-F238E27FC236}">
                <a16:creationId xmlns:a16="http://schemas.microsoft.com/office/drawing/2014/main" id="{042AC42E-DD6D-40AF-A58B-C10E0873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612" y="2885625"/>
            <a:ext cx="270757" cy="270757"/>
          </a:xfrm>
          <a:prstGeom prst="rect">
            <a:avLst/>
          </a:prstGeom>
          <a:noFill/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BB21F45-FB4F-4338-AF4A-7302116E0DC2}"/>
              </a:ext>
            </a:extLst>
          </p:cNvPr>
          <p:cNvSpPr txBox="1"/>
          <p:nvPr/>
        </p:nvSpPr>
        <p:spPr>
          <a:xfrm>
            <a:off x="7413359" y="2878657"/>
            <a:ext cx="86198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망 분리</a:t>
            </a:r>
          </a:p>
        </p:txBody>
      </p:sp>
      <p:sp>
        <p:nvSpPr>
          <p:cNvPr id="91" name="Rounded Rectangle 49">
            <a:extLst>
              <a:ext uri="{FF2B5EF4-FFF2-40B4-BE49-F238E27FC236}">
                <a16:creationId xmlns:a16="http://schemas.microsoft.com/office/drawing/2014/main" id="{1710AAF2-653C-4D0A-9926-D1E1652E33F7}"/>
              </a:ext>
            </a:extLst>
          </p:cNvPr>
          <p:cNvSpPr/>
          <p:nvPr/>
        </p:nvSpPr>
        <p:spPr bwMode="auto">
          <a:xfrm>
            <a:off x="7131129" y="3796903"/>
            <a:ext cx="1160441" cy="15029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76200" stA="52000" endA="300" endPos="4000" dir="5400000" sy="-100000" algn="bl" rotWithShape="0"/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/>
            </a:pPr>
            <a:r>
              <a:rPr lang="en-US" altLang="zh-CN" sz="1100" kern="0" spc="-5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/>
              </a:rPr>
              <a:t> </a:t>
            </a:r>
          </a:p>
        </p:txBody>
      </p:sp>
      <p:pic>
        <p:nvPicPr>
          <p:cNvPr id="92" name="그림 91" descr="cb_logo_r.png">
            <a:extLst>
              <a:ext uri="{FF2B5EF4-FFF2-40B4-BE49-F238E27FC236}">
                <a16:creationId xmlns:a16="http://schemas.microsoft.com/office/drawing/2014/main" id="{3FF03CC5-E60C-4AA1-A9CA-39D09B997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9520" y="3844722"/>
            <a:ext cx="819510" cy="259194"/>
          </a:xfrm>
          <a:prstGeom prst="rect">
            <a:avLst/>
          </a:prstGeom>
        </p:spPr>
      </p:pic>
      <p:grpSp>
        <p:nvGrpSpPr>
          <p:cNvPr id="93" name="그룹 92">
            <a:extLst>
              <a:ext uri="{FF2B5EF4-FFF2-40B4-BE49-F238E27FC236}">
                <a16:creationId xmlns:a16="http://schemas.microsoft.com/office/drawing/2014/main" id="{A0A00EA7-637B-4D85-AC74-6EBB0FA13325}"/>
              </a:ext>
            </a:extLst>
          </p:cNvPr>
          <p:cNvGrpSpPr/>
          <p:nvPr/>
        </p:nvGrpSpPr>
        <p:grpSpPr>
          <a:xfrm>
            <a:off x="5907459" y="4707885"/>
            <a:ext cx="3525101" cy="447918"/>
            <a:chOff x="4889375" y="7085538"/>
            <a:chExt cx="3525101" cy="447918"/>
          </a:xfrm>
        </p:grpSpPr>
        <p:sp>
          <p:nvSpPr>
            <p:cNvPr id="94" name="AutoShape 11">
              <a:extLst>
                <a:ext uri="{FF2B5EF4-FFF2-40B4-BE49-F238E27FC236}">
                  <a16:creationId xmlns:a16="http://schemas.microsoft.com/office/drawing/2014/main" id="{129E4C44-0D70-4ECF-826A-F9D521B41C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97016" y="7093718"/>
              <a:ext cx="1584176" cy="439738"/>
            </a:xfrm>
            <a:prstGeom prst="homePlate">
              <a:avLst>
                <a:gd name="adj" fmla="val 44255"/>
              </a:avLst>
            </a:prstGeom>
            <a:gradFill rotWithShape="1">
              <a:gsLst>
                <a:gs pos="0">
                  <a:srgbClr val="0183B7">
                    <a:gamma/>
                    <a:shade val="85882"/>
                    <a:invGamma/>
                    <a:alpha val="0"/>
                  </a:srgbClr>
                </a:gs>
                <a:gs pos="100000">
                  <a:srgbClr val="0183B7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3152" tIns="73152" rIns="256032" bIns="73152" anchor="ctr"/>
            <a:lstStyle/>
            <a:p>
              <a:pPr algn="r" defTabSz="814388" latinLnBrk="0">
                <a:defRPr/>
              </a:pPr>
              <a:endParaRPr lang="en-US" kern="0" dirty="0">
                <a:solidFill>
                  <a:srgbClr val="FFFFFF"/>
                </a:solidFill>
                <a:latin typeface="Arial" pitchFamily="-105" charset="0"/>
                <a:ea typeface="Arial" pitchFamily="-105" charset="0"/>
                <a:cs typeface="Arial" pitchFamily="-105" charset="0"/>
                <a:sym typeface="Arial" pitchFamily="-105" charset="0"/>
              </a:endParaRPr>
            </a:p>
          </p:txBody>
        </p:sp>
        <p:sp>
          <p:nvSpPr>
            <p:cNvPr id="95" name="AutoShape 11">
              <a:extLst>
                <a:ext uri="{FF2B5EF4-FFF2-40B4-BE49-F238E27FC236}">
                  <a16:creationId xmlns:a16="http://schemas.microsoft.com/office/drawing/2014/main" id="{8DAEB71D-96BA-43B5-A46C-BC31DBEB1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192" y="7085538"/>
              <a:ext cx="1584176" cy="439738"/>
            </a:xfrm>
            <a:prstGeom prst="homePlate">
              <a:avLst>
                <a:gd name="adj" fmla="val 44255"/>
              </a:avLst>
            </a:prstGeom>
            <a:gradFill rotWithShape="1">
              <a:gsLst>
                <a:gs pos="0">
                  <a:srgbClr val="0183B7">
                    <a:gamma/>
                    <a:shade val="85882"/>
                    <a:invGamma/>
                    <a:alpha val="0"/>
                  </a:srgbClr>
                </a:gs>
                <a:gs pos="100000">
                  <a:srgbClr val="0183B7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3152" tIns="73152" rIns="256032" bIns="73152" anchor="ctr"/>
            <a:lstStyle/>
            <a:p>
              <a:pPr algn="r" defTabSz="814388" latinLnBrk="0">
                <a:defRPr/>
              </a:pPr>
              <a:endParaRPr lang="en-US" kern="0" dirty="0">
                <a:solidFill>
                  <a:srgbClr val="FFFFFF"/>
                </a:solidFill>
                <a:latin typeface="Arial" pitchFamily="-105" charset="0"/>
                <a:ea typeface="Arial" pitchFamily="-105" charset="0"/>
                <a:cs typeface="Arial" pitchFamily="-105" charset="0"/>
                <a:sym typeface="Arial" pitchFamily="-105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67B47B-95DA-4C14-B3D4-DE3CA328FCE3}"/>
                </a:ext>
              </a:extLst>
            </p:cNvPr>
            <p:cNvSpPr txBox="1"/>
            <p:nvPr/>
          </p:nvSpPr>
          <p:spPr>
            <a:xfrm>
              <a:off x="4889375" y="7164373"/>
              <a:ext cx="3525101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정상적인 정보교환과 서비스 연계</a:t>
              </a:r>
            </a:p>
          </p:txBody>
        </p:sp>
      </p:grpSp>
      <p:sp>
        <p:nvSpPr>
          <p:cNvPr id="97" name="Left-Right Arrow 63">
            <a:extLst>
              <a:ext uri="{FF2B5EF4-FFF2-40B4-BE49-F238E27FC236}">
                <a16:creationId xmlns:a16="http://schemas.microsoft.com/office/drawing/2014/main" id="{F5C6CE4D-4D13-4C73-8B8E-440DD3F3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474" y="5988450"/>
            <a:ext cx="2386654" cy="373739"/>
          </a:xfrm>
          <a:prstGeom prst="leftRightArrow">
            <a:avLst>
              <a:gd name="adj1" fmla="val 73537"/>
              <a:gd name="adj2" fmla="val 49953"/>
            </a:avLst>
          </a:prstGeom>
          <a:gradFill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12700">
            <a:solidFill>
              <a:srgbClr val="FFFFFF">
                <a:alpha val="5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lnSpc>
                <a:spcPct val="90000"/>
              </a:lnSpc>
              <a:buClr>
                <a:srgbClr val="FFFFFF"/>
              </a:buClr>
              <a:defRPr/>
            </a:pPr>
            <a:endParaRPr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C530BC-A86D-4C85-BE2B-60E397A0254B}"/>
              </a:ext>
            </a:extLst>
          </p:cNvPr>
          <p:cNvSpPr txBox="1"/>
          <p:nvPr/>
        </p:nvSpPr>
        <p:spPr>
          <a:xfrm>
            <a:off x="4890963" y="6034331"/>
            <a:ext cx="2088232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TCP/IP</a:t>
            </a:r>
          </a:p>
        </p:txBody>
      </p:sp>
      <p:sp>
        <p:nvSpPr>
          <p:cNvPr id="99" name="Left-Right Arrow 63">
            <a:extLst>
              <a:ext uri="{FF2B5EF4-FFF2-40B4-BE49-F238E27FC236}">
                <a16:creationId xmlns:a16="http://schemas.microsoft.com/office/drawing/2014/main" id="{D5E0C73C-9D42-441F-B884-FE29E9256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11" y="5988450"/>
            <a:ext cx="1177066" cy="373739"/>
          </a:xfrm>
          <a:prstGeom prst="leftRightArrow">
            <a:avLst>
              <a:gd name="adj1" fmla="val 73537"/>
              <a:gd name="adj2" fmla="val 49953"/>
            </a:avLst>
          </a:prstGeom>
          <a:gradFill rotWithShape="0">
            <a:gsLst>
              <a:gs pos="0">
                <a:srgbClr val="6DB344"/>
              </a:gs>
              <a:gs pos="100000">
                <a:srgbClr val="008041"/>
              </a:gs>
            </a:gsLst>
            <a:lin ang="5400000" scaled="1"/>
          </a:gradFill>
          <a:ln w="12700">
            <a:solidFill>
              <a:srgbClr val="FFFFFF">
                <a:alpha val="5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lnSpc>
                <a:spcPct val="90000"/>
              </a:lnSpc>
              <a:buClr>
                <a:srgbClr val="FFFFFF"/>
              </a:buClr>
              <a:defRPr/>
            </a:pPr>
            <a:endParaRPr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12281C8-46A3-4385-BD79-C0B065E35739}"/>
              </a:ext>
            </a:extLst>
          </p:cNvPr>
          <p:cNvSpPr txBox="1"/>
          <p:nvPr/>
        </p:nvSpPr>
        <p:spPr>
          <a:xfrm>
            <a:off x="7195219" y="6037670"/>
            <a:ext cx="1029888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Fiber Channel</a:t>
            </a:r>
          </a:p>
        </p:txBody>
      </p:sp>
      <p:sp>
        <p:nvSpPr>
          <p:cNvPr id="101" name="Left-Right Arrow 63">
            <a:extLst>
              <a:ext uri="{FF2B5EF4-FFF2-40B4-BE49-F238E27FC236}">
                <a16:creationId xmlns:a16="http://schemas.microsoft.com/office/drawing/2014/main" id="{A097D518-9F0B-4474-BA2C-773F0F71D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048" y="5988450"/>
            <a:ext cx="2386654" cy="373739"/>
          </a:xfrm>
          <a:prstGeom prst="leftRightArrow">
            <a:avLst>
              <a:gd name="adj1" fmla="val 73537"/>
              <a:gd name="adj2" fmla="val 49953"/>
            </a:avLst>
          </a:prstGeom>
          <a:gradFill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12700">
            <a:solidFill>
              <a:srgbClr val="FFFFFF">
                <a:alpha val="5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lnSpc>
                <a:spcPct val="90000"/>
              </a:lnSpc>
              <a:buClr>
                <a:srgbClr val="FFFFFF"/>
              </a:buClr>
              <a:defRPr/>
            </a:pPr>
            <a:endParaRPr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185A33F-283F-4FF3-BA51-3D46337AEB2E}"/>
              </a:ext>
            </a:extLst>
          </p:cNvPr>
          <p:cNvSpPr txBox="1"/>
          <p:nvPr/>
        </p:nvSpPr>
        <p:spPr>
          <a:xfrm>
            <a:off x="8430537" y="6034331"/>
            <a:ext cx="2088232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TCP/IP</a:t>
            </a: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A6DA02E8-FD6D-4BB4-BF01-F6BA8AA81CB0}"/>
              </a:ext>
            </a:extLst>
          </p:cNvPr>
          <p:cNvCxnSpPr/>
          <p:nvPr/>
        </p:nvCxnSpPr>
        <p:spPr>
          <a:xfrm>
            <a:off x="4458915" y="2651682"/>
            <a:ext cx="64496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879D39A6-8B62-4C59-9A6D-1D6C597B966D}"/>
              </a:ext>
            </a:extLst>
          </p:cNvPr>
          <p:cNvCxnSpPr/>
          <p:nvPr/>
        </p:nvCxnSpPr>
        <p:spPr>
          <a:xfrm>
            <a:off x="7101853" y="4545599"/>
            <a:ext cx="1215845" cy="0"/>
          </a:xfrm>
          <a:prstGeom prst="line">
            <a:avLst/>
          </a:prstGeom>
          <a:ln w="1143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A4358D6-773D-4B0C-9447-34E7E1FFB7AA}"/>
              </a:ext>
            </a:extLst>
          </p:cNvPr>
          <p:cNvSpPr txBox="1"/>
          <p:nvPr/>
        </p:nvSpPr>
        <p:spPr>
          <a:xfrm>
            <a:off x="7265148" y="4420538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96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구조│</a:t>
            </a:r>
            <a:r>
              <a:rPr kumimoji="1" lang="ko-KR" altLang="en-US" sz="1400" b="1" dirty="0" err="1"/>
              <a:t>개요</a:t>
            </a:r>
            <a:r>
              <a:rPr kumimoji="1" lang="ko-KR" altLang="en-US" sz="3600" b="1" dirty="0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EFE921-37E8-4596-90E8-A2B13ABFB6A7}"/>
              </a:ext>
            </a:extLst>
          </p:cNvPr>
          <p:cNvSpPr txBox="1"/>
          <p:nvPr/>
        </p:nvSpPr>
        <p:spPr>
          <a:xfrm>
            <a:off x="982919" y="1697713"/>
            <a:ext cx="3024336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는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분리된 외부망과 내부망 간의 데이터를 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를 물리적으로 단절한  상태에서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자료전송과 실시간 데이터 연계를 제공하는 솔루션입니다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.</a:t>
            </a:r>
          </a:p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완전한 물리적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단절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독자적인 정보흐름 통제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뛰어난 성능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완벽한 보안선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구성의 유연성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endParaRPr lang="ko-KR" altLang="en-US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DD1F5EB-9FE0-45C7-91E7-EFE093990A6D}"/>
              </a:ext>
            </a:extLst>
          </p:cNvPr>
          <p:cNvCxnSpPr/>
          <p:nvPr/>
        </p:nvCxnSpPr>
        <p:spPr>
          <a:xfrm>
            <a:off x="710439" y="6945829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E94E8F8-9578-496F-8445-A0CC3D64D7E8}"/>
              </a:ext>
            </a:extLst>
          </p:cNvPr>
          <p:cNvCxnSpPr/>
          <p:nvPr/>
        </p:nvCxnSpPr>
        <p:spPr>
          <a:xfrm>
            <a:off x="4151271" y="335389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3D37F1F-FCE1-46D9-84BD-7ECC7EC56B86}"/>
              </a:ext>
            </a:extLst>
          </p:cNvPr>
          <p:cNvSpPr txBox="1"/>
          <p:nvPr/>
        </p:nvSpPr>
        <p:spPr>
          <a:xfrm>
            <a:off x="4943359" y="3478424"/>
            <a:ext cx="2304256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독자적인 정보흐름 통제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사전에 정의된 연계정책에 따라서 해당하는 작업 수행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어떠한 외부 통신체계와도 연동되지 않도록 독자적인 폐쇄적 정보흐름 통제 프로토콜 구현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2AD30D-69B0-4F95-A3AF-BE5627112F11}"/>
              </a:ext>
            </a:extLst>
          </p:cNvPr>
          <p:cNvSpPr txBox="1"/>
          <p:nvPr/>
        </p:nvSpPr>
        <p:spPr>
          <a:xfrm>
            <a:off x="4943359" y="5198374"/>
            <a:ext cx="2304256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뛰어난 성능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을 이용한 고속 대역폭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전용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비표준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전송 엔진기술 적용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실시간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스트림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연계시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최적화된 연동 성능 제공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7F53A80-DA9C-4AC1-8FE3-B92856DFCB9D}"/>
              </a:ext>
            </a:extLst>
          </p:cNvPr>
          <p:cNvCxnSpPr/>
          <p:nvPr/>
        </p:nvCxnSpPr>
        <p:spPr>
          <a:xfrm>
            <a:off x="7319623" y="335389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807234-A05B-4CD5-B9C3-EBF08EC03D59}"/>
              </a:ext>
            </a:extLst>
          </p:cNvPr>
          <p:cNvSpPr txBox="1"/>
          <p:nvPr/>
        </p:nvSpPr>
        <p:spPr>
          <a:xfrm>
            <a:off x="8183719" y="1719789"/>
            <a:ext cx="2304256" cy="1438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완벽한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보안성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 분리 보안지침 및 인증 충족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(CC/GS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인증 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승인 기반의 망간 자료 전송 교환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사전 인가된 서비스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어플리케이션의 접속만 선택적 허용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전송 정보 암호화 휘발성 전송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43FC49-959D-4E2B-83AD-9880B5C9A5D4}"/>
              </a:ext>
            </a:extLst>
          </p:cNvPr>
          <p:cNvSpPr txBox="1"/>
          <p:nvPr/>
        </p:nvSpPr>
        <p:spPr>
          <a:xfrm>
            <a:off x="8183719" y="3478424"/>
            <a:ext cx="2304256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구성의 유연성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InfiniBand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과 호환성 보장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네트워크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서버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스토리지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, InfiniBand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등의 구성요소 별 고가용성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(HA)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지원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다양한 토폴로지와 유연한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확장성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</a:p>
        </p:txBody>
      </p:sp>
      <p:pic>
        <p:nvPicPr>
          <p:cNvPr id="55" name="Picture 2" descr="K:\바탕\icons\f0e4-128.png">
            <a:extLst>
              <a:ext uri="{FF2B5EF4-FFF2-40B4-BE49-F238E27FC236}">
                <a16:creationId xmlns:a16="http://schemas.microsoft.com/office/drawing/2014/main" id="{E1D8CCD7-09E4-4FAE-B7FF-D9A950B6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08" y="5198374"/>
            <a:ext cx="535560" cy="6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163BC76-C385-4B9E-9CF7-560731E780E8}"/>
              </a:ext>
            </a:extLst>
          </p:cNvPr>
          <p:cNvSpPr txBox="1"/>
          <p:nvPr/>
        </p:nvSpPr>
        <p:spPr>
          <a:xfrm>
            <a:off x="5019476" y="1719789"/>
            <a:ext cx="2304256" cy="1438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완전한 물리적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단절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광채널로 연결되는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중간 통신 매체로 사용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연계되지 않으므로 외부로부터의 해킹 및 접근 경로를 원천적으로 차단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57" name="Picture 4" descr="K:\바탕\icons\Security_Denied.png">
            <a:extLst>
              <a:ext uri="{FF2B5EF4-FFF2-40B4-BE49-F238E27FC236}">
                <a16:creationId xmlns:a16="http://schemas.microsoft.com/office/drawing/2014/main" id="{0D5B98FF-DA8E-47A6-9F26-7381E5DA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77" y="1719788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K:\바탕\icons\Power_-_Switch_User.png">
            <a:extLst>
              <a:ext uri="{FF2B5EF4-FFF2-40B4-BE49-F238E27FC236}">
                <a16:creationId xmlns:a16="http://schemas.microsoft.com/office/drawing/2014/main" id="{31505D83-2E3B-4B84-94C2-E4555ECF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77" y="3478423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K:\바탕\icons\move-128.png">
            <a:extLst>
              <a:ext uri="{FF2B5EF4-FFF2-40B4-BE49-F238E27FC236}">
                <a16:creationId xmlns:a16="http://schemas.microsoft.com/office/drawing/2014/main" id="{A35F1247-84F6-4473-88C7-D320054D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84" y="3478423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K:\바탕\icons\lock-24-128.png">
            <a:extLst>
              <a:ext uri="{FF2B5EF4-FFF2-40B4-BE49-F238E27FC236}">
                <a16:creationId xmlns:a16="http://schemas.microsoft.com/office/drawing/2014/main" id="{BD789654-D167-4509-A058-AD9CB0EF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84" y="1719788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42A8B12-9976-44A9-BBEE-94E4B91D9EDE}"/>
              </a:ext>
            </a:extLst>
          </p:cNvPr>
          <p:cNvSpPr txBox="1"/>
          <p:nvPr/>
        </p:nvSpPr>
        <p:spPr>
          <a:xfrm>
            <a:off x="8183596" y="5198374"/>
            <a:ext cx="2304256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6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년간의 경험과 구축 사례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주요 공공 기관 및 대형 금융 기관포함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100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여 구축 운용 사례 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다양한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망분리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환경에 적용한 기술력과 지원 체계 보유   </a:t>
            </a:r>
          </a:p>
          <a:p>
            <a:pPr marL="171450" indent="-17145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63" name="웃는 얼굴 62">
            <a:extLst>
              <a:ext uri="{FF2B5EF4-FFF2-40B4-BE49-F238E27FC236}">
                <a16:creationId xmlns:a16="http://schemas.microsoft.com/office/drawing/2014/main" id="{8E857295-3DCD-4476-BB9D-F1387BD3B23E}"/>
              </a:ext>
            </a:extLst>
          </p:cNvPr>
          <p:cNvSpPr/>
          <p:nvPr/>
        </p:nvSpPr>
        <p:spPr bwMode="auto">
          <a:xfrm>
            <a:off x="7620949" y="5198373"/>
            <a:ext cx="498938" cy="527478"/>
          </a:xfrm>
          <a:prstGeom prst="smileyFac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07642C8D-5B9C-4FCA-BA43-5C6F1AB62103}"/>
              </a:ext>
            </a:extLst>
          </p:cNvPr>
          <p:cNvCxnSpPr/>
          <p:nvPr/>
        </p:nvCxnSpPr>
        <p:spPr>
          <a:xfrm>
            <a:off x="4151271" y="5112002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B55B6EE4-5D2C-48D5-8AE7-E5B84826DEAB}"/>
              </a:ext>
            </a:extLst>
          </p:cNvPr>
          <p:cNvCxnSpPr/>
          <p:nvPr/>
        </p:nvCxnSpPr>
        <p:spPr>
          <a:xfrm>
            <a:off x="7319623" y="5114045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8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err="1"/>
              <a:t>CoreBridge</a:t>
            </a:r>
            <a:r>
              <a:rPr kumimoji="1" lang="en-US" altLang="ko-KR" sz="3600" b="1" dirty="0"/>
              <a:t>® </a:t>
            </a:r>
            <a:r>
              <a:rPr kumimoji="1" lang="ko-KR" altLang="en-US" sz="3600" b="1" dirty="0"/>
              <a:t>구성 요소 및 작동 구조 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DD1F5EB-9FE0-45C7-91E7-EFE093990A6D}"/>
              </a:ext>
            </a:extLst>
          </p:cNvPr>
          <p:cNvCxnSpPr/>
          <p:nvPr/>
        </p:nvCxnSpPr>
        <p:spPr>
          <a:xfrm>
            <a:off x="710439" y="6945829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95E6B59-9D05-4A66-9C97-9DA2A61EC1E5}"/>
              </a:ext>
            </a:extLst>
          </p:cNvPr>
          <p:cNvSpPr/>
          <p:nvPr/>
        </p:nvSpPr>
        <p:spPr bwMode="auto">
          <a:xfrm>
            <a:off x="1143000" y="3545641"/>
            <a:ext cx="9906000" cy="2880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16">
            <a:extLst>
              <a:ext uri="{FF2B5EF4-FFF2-40B4-BE49-F238E27FC236}">
                <a16:creationId xmlns:a16="http://schemas.microsoft.com/office/drawing/2014/main" id="{363FFC44-6C2B-441E-9FB5-2723E296A253}"/>
              </a:ext>
            </a:extLst>
          </p:cNvPr>
          <p:cNvSpPr/>
          <p:nvPr/>
        </p:nvSpPr>
        <p:spPr>
          <a:xfrm>
            <a:off x="3239071" y="4056365"/>
            <a:ext cx="5713858" cy="1845925"/>
          </a:xfrm>
          <a:prstGeom prst="round2SameRect">
            <a:avLst>
              <a:gd name="adj1" fmla="val 2552"/>
              <a:gd name="adj2" fmla="val 2709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365760" rIns="182880" bIns="91440" rtlCol="0" anchor="t">
            <a:noAutofit/>
          </a:bodyPr>
          <a:lstStyle/>
          <a:p>
            <a:pPr marL="0" lvl="2" defTabSz="1040625" eaLnBrk="0" fontAlgn="base" latinLnBrk="0" hangingPunct="0">
              <a:spcBef>
                <a:spcPts val="400"/>
              </a:spcBef>
              <a:spcAft>
                <a:spcPts val="400"/>
              </a:spcAft>
              <a:buClr>
                <a:srgbClr val="2D4B93">
                  <a:lumMod val="50000"/>
                </a:srgbClr>
              </a:buClr>
              <a:buSzPct val="100000"/>
              <a:tabLst>
                <a:tab pos="4572000" algn="r"/>
              </a:tabLst>
              <a:defRPr/>
            </a:pPr>
            <a:endParaRPr lang="en-US" sz="1600" kern="0" spc="-30" dirty="0">
              <a:ln w="3175">
                <a:solidFill>
                  <a:srgbClr val="000000">
                    <a:alpha val="17000"/>
                  </a:srgbClr>
                </a:solidFill>
              </a:ln>
              <a:solidFill>
                <a:srgbClr val="000000">
                  <a:lumMod val="85000"/>
                  <a:lumOff val="15000"/>
                </a:srgbClr>
              </a:solidFill>
              <a:latin typeface="Segoe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DA622B-5FDE-437C-920A-835CF3AFE5D5}"/>
              </a:ext>
            </a:extLst>
          </p:cNvPr>
          <p:cNvSpPr txBox="1"/>
          <p:nvPr/>
        </p:nvSpPr>
        <p:spPr>
          <a:xfrm>
            <a:off x="1127448" y="1633613"/>
            <a:ext cx="302433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구성 요소</a:t>
            </a: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전송매체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InfiniBand 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800"/>
              </a:lnSpc>
              <a:buFont typeface="Arial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에이전트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(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자료교환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B272610-0B1B-4F7E-8F60-48912088DA5E}"/>
              </a:ext>
            </a:extLst>
          </p:cNvPr>
          <p:cNvCxnSpPr/>
          <p:nvPr/>
        </p:nvCxnSpPr>
        <p:spPr>
          <a:xfrm>
            <a:off x="2567608" y="4992468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09A3477-64D3-49F3-B09E-E2881AC32B91}"/>
              </a:ext>
            </a:extLst>
          </p:cNvPr>
          <p:cNvCxnSpPr/>
          <p:nvPr/>
        </p:nvCxnSpPr>
        <p:spPr>
          <a:xfrm>
            <a:off x="4249018" y="4992469"/>
            <a:ext cx="3719190" cy="12533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4D606120-E1C8-4E6E-9F66-C43995F88A29}"/>
              </a:ext>
            </a:extLst>
          </p:cNvPr>
          <p:cNvCxnSpPr/>
          <p:nvPr/>
        </p:nvCxnSpPr>
        <p:spPr>
          <a:xfrm flipV="1">
            <a:off x="8281466" y="4992468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E8F8398E-EA20-4A29-8531-35C8BD04D1C3}"/>
              </a:ext>
            </a:extLst>
          </p:cNvPr>
          <p:cNvCxnSpPr/>
          <p:nvPr/>
        </p:nvCxnSpPr>
        <p:spPr>
          <a:xfrm>
            <a:off x="1143000" y="6425961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0">
            <a:extLst>
              <a:ext uri="{FF2B5EF4-FFF2-40B4-BE49-F238E27FC236}">
                <a16:creationId xmlns:a16="http://schemas.microsoft.com/office/drawing/2014/main" id="{06324CB9-A686-42E1-8123-5F060AE376BF}"/>
              </a:ext>
            </a:extLst>
          </p:cNvPr>
          <p:cNvSpPr>
            <a:spLocks noEditPoints="1"/>
          </p:cNvSpPr>
          <p:nvPr/>
        </p:nvSpPr>
        <p:spPr bwMode="black">
          <a:xfrm>
            <a:off x="3910534" y="4668048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817B9799-5D4A-4C72-AB79-979FD5EF028A}"/>
              </a:ext>
            </a:extLst>
          </p:cNvPr>
          <p:cNvSpPr>
            <a:spLocks noEditPoints="1"/>
          </p:cNvSpPr>
          <p:nvPr/>
        </p:nvSpPr>
        <p:spPr bwMode="black">
          <a:xfrm>
            <a:off x="7968208" y="4668048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B6B303B-8C6E-4E56-B62C-A7BA876FDEAF}"/>
              </a:ext>
            </a:extLst>
          </p:cNvPr>
          <p:cNvGrpSpPr/>
          <p:nvPr/>
        </p:nvGrpSpPr>
        <p:grpSpPr>
          <a:xfrm>
            <a:off x="5165234" y="4203720"/>
            <a:ext cx="2082895" cy="284693"/>
            <a:chOff x="4022233" y="4800491"/>
            <a:chExt cx="2082895" cy="284693"/>
          </a:xfrm>
        </p:grpSpPr>
        <p:pic>
          <p:nvPicPr>
            <p:cNvPr id="31" name="그림 30" descr="cb_logo_r.png">
              <a:extLst>
                <a:ext uri="{FF2B5EF4-FFF2-40B4-BE49-F238E27FC236}">
                  <a16:creationId xmlns:a16="http://schemas.microsoft.com/office/drawing/2014/main" id="{1A77E31C-1438-4B3A-B642-DD42785F8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22233" y="4808805"/>
              <a:ext cx="819510" cy="25919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AB01A6-C782-49D6-B9F8-AA3728129AB7}"/>
                </a:ext>
              </a:extLst>
            </p:cNvPr>
            <p:cNvSpPr txBox="1"/>
            <p:nvPr/>
          </p:nvSpPr>
          <p:spPr>
            <a:xfrm>
              <a:off x="4831625" y="4800491"/>
              <a:ext cx="127350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망연계 솔루션 구성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</p:grpSp>
      <p:sp>
        <p:nvSpPr>
          <p:cNvPr id="33" name="Rounded Rectangle 209">
            <a:extLst>
              <a:ext uri="{FF2B5EF4-FFF2-40B4-BE49-F238E27FC236}">
                <a16:creationId xmlns:a16="http://schemas.microsoft.com/office/drawing/2014/main" id="{6F7AF6FA-F50B-44E8-87C0-DBAE26FD5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761665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34" name="Group 67">
            <a:extLst>
              <a:ext uri="{FF2B5EF4-FFF2-40B4-BE49-F238E27FC236}">
                <a16:creationId xmlns:a16="http://schemas.microsoft.com/office/drawing/2014/main" id="{5698D3CF-3217-4B49-A0A5-A8E5A354ED36}"/>
              </a:ext>
            </a:extLst>
          </p:cNvPr>
          <p:cNvGrpSpPr/>
          <p:nvPr/>
        </p:nvGrpSpPr>
        <p:grpSpPr>
          <a:xfrm>
            <a:off x="1830358" y="4769777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5" name="Freeform 191">
              <a:extLst>
                <a:ext uri="{FF2B5EF4-FFF2-40B4-BE49-F238E27FC236}">
                  <a16:creationId xmlns:a16="http://schemas.microsoft.com/office/drawing/2014/main" id="{F4652009-7B16-4159-AB00-282D3340CE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207">
              <a:extLst>
                <a:ext uri="{FF2B5EF4-FFF2-40B4-BE49-F238E27FC236}">
                  <a16:creationId xmlns:a16="http://schemas.microsoft.com/office/drawing/2014/main" id="{ED337703-FF36-43D1-8632-9353182D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7" name="Picture 12">
            <a:extLst>
              <a:ext uri="{FF2B5EF4-FFF2-40B4-BE49-F238E27FC236}">
                <a16:creationId xmlns:a16="http://schemas.microsoft.com/office/drawing/2014/main" id="{D7F8BEAE-4EAB-450A-AC0C-A5E567F2B8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904" y="4306321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B8FBA78-FE46-4976-8A4C-3CC3CB231BDA}"/>
              </a:ext>
            </a:extLst>
          </p:cNvPr>
          <p:cNvSpPr txBox="1"/>
          <p:nvPr/>
        </p:nvSpPr>
        <p:spPr>
          <a:xfrm>
            <a:off x="1559496" y="3833674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pic>
        <p:nvPicPr>
          <p:cNvPr id="39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249E6EF7-0B1C-4CE6-8415-7544425F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2" y="5489857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3B7A0A47-9FB7-491C-A392-9E16A145941C}"/>
              </a:ext>
            </a:extLst>
          </p:cNvPr>
          <p:cNvGrpSpPr/>
          <p:nvPr/>
        </p:nvGrpSpPr>
        <p:grpSpPr>
          <a:xfrm>
            <a:off x="2495600" y="5149461"/>
            <a:ext cx="1152128" cy="373739"/>
            <a:chOff x="3726391" y="5805264"/>
            <a:chExt cx="2386654" cy="373739"/>
          </a:xfrm>
        </p:grpSpPr>
        <p:sp>
          <p:nvSpPr>
            <p:cNvPr id="41" name="Left-Right Arrow 63">
              <a:extLst>
                <a:ext uri="{FF2B5EF4-FFF2-40B4-BE49-F238E27FC236}">
                  <a16:creationId xmlns:a16="http://schemas.microsoft.com/office/drawing/2014/main" id="{7E863384-C324-463E-9945-802F2D5B8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391" y="5805264"/>
              <a:ext cx="2386654" cy="373739"/>
            </a:xfrm>
            <a:prstGeom prst="leftRightArrow">
              <a:avLst>
                <a:gd name="adj1" fmla="val 73537"/>
                <a:gd name="adj2" fmla="val 49953"/>
              </a:avLst>
            </a:prstGeom>
            <a:gradFill rotWithShape="0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rgbClr val="FFFFFF">
                  <a:alpha val="5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lnSpc>
                  <a:spcPct val="90000"/>
                </a:lnSpc>
                <a:buClr>
                  <a:srgbClr val="FFFFFF"/>
                </a:buClr>
                <a:defRPr/>
              </a:pPr>
              <a:endParaRPr lang="en-US" sz="1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F5D7920-FBBB-48AD-9CAC-F221E7552D40}"/>
                </a:ext>
              </a:extLst>
            </p:cNvPr>
            <p:cNvSpPr txBox="1"/>
            <p:nvPr/>
          </p:nvSpPr>
          <p:spPr>
            <a:xfrm>
              <a:off x="3872881" y="5851145"/>
              <a:ext cx="208823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</a:p>
          </p:txBody>
        </p:sp>
      </p:grpSp>
      <p:sp>
        <p:nvSpPr>
          <p:cNvPr id="43" name="Rounded Rectangle 209">
            <a:extLst>
              <a:ext uri="{FF2B5EF4-FFF2-40B4-BE49-F238E27FC236}">
                <a16:creationId xmlns:a16="http://schemas.microsoft.com/office/drawing/2014/main" id="{587C2EC6-8931-4D4F-8003-DEB6B047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3768333"/>
            <a:ext cx="1152128" cy="2441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44" name="Group 67">
            <a:extLst>
              <a:ext uri="{FF2B5EF4-FFF2-40B4-BE49-F238E27FC236}">
                <a16:creationId xmlns:a16="http://schemas.microsoft.com/office/drawing/2014/main" id="{764B7DE0-6DEE-4489-B32A-BA5E7CB1F1B6}"/>
              </a:ext>
            </a:extLst>
          </p:cNvPr>
          <p:cNvGrpSpPr/>
          <p:nvPr/>
        </p:nvGrpSpPr>
        <p:grpSpPr>
          <a:xfrm>
            <a:off x="10039348" y="4769777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id="{95745274-E0EB-47A7-A5DC-21D8206696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207">
              <a:extLst>
                <a:ext uri="{FF2B5EF4-FFF2-40B4-BE49-F238E27FC236}">
                  <a16:creationId xmlns:a16="http://schemas.microsoft.com/office/drawing/2014/main" id="{C1F32FD8-1FFD-48E3-931C-513A661D8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2" name="Picture 12">
            <a:extLst>
              <a:ext uri="{FF2B5EF4-FFF2-40B4-BE49-F238E27FC236}">
                <a16:creationId xmlns:a16="http://schemas.microsoft.com/office/drawing/2014/main" id="{2D54A2B7-19BF-4093-BEFA-BA78B06AA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1894" y="4306321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80B9414-19FA-4531-8B20-5AC5D498B303}"/>
              </a:ext>
            </a:extLst>
          </p:cNvPr>
          <p:cNvSpPr txBox="1"/>
          <p:nvPr/>
        </p:nvSpPr>
        <p:spPr>
          <a:xfrm>
            <a:off x="9768408" y="3833674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65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4D26026C-F092-4D71-99E7-1423C60A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2" y="5489857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그룹 65">
            <a:extLst>
              <a:ext uri="{FF2B5EF4-FFF2-40B4-BE49-F238E27FC236}">
                <a16:creationId xmlns:a16="http://schemas.microsoft.com/office/drawing/2014/main" id="{4B9DA387-1AFE-49C0-9595-FE776701EFAA}"/>
              </a:ext>
            </a:extLst>
          </p:cNvPr>
          <p:cNvGrpSpPr/>
          <p:nvPr/>
        </p:nvGrpSpPr>
        <p:grpSpPr>
          <a:xfrm>
            <a:off x="8544272" y="5136485"/>
            <a:ext cx="1152128" cy="373739"/>
            <a:chOff x="3726391" y="5805264"/>
            <a:chExt cx="2386654" cy="373739"/>
          </a:xfrm>
        </p:grpSpPr>
        <p:sp>
          <p:nvSpPr>
            <p:cNvPr id="67" name="Left-Right Arrow 63">
              <a:extLst>
                <a:ext uri="{FF2B5EF4-FFF2-40B4-BE49-F238E27FC236}">
                  <a16:creationId xmlns:a16="http://schemas.microsoft.com/office/drawing/2014/main" id="{28AD3815-8077-4264-A7A0-CD8E99FD7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391" y="5805264"/>
              <a:ext cx="2386654" cy="373739"/>
            </a:xfrm>
            <a:prstGeom prst="leftRightArrow">
              <a:avLst>
                <a:gd name="adj1" fmla="val 73537"/>
                <a:gd name="adj2" fmla="val 49953"/>
              </a:avLst>
            </a:prstGeom>
            <a:gradFill rotWithShape="0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rgbClr val="FFFFFF">
                  <a:alpha val="5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lnSpc>
                  <a:spcPct val="90000"/>
                </a:lnSpc>
                <a:buClr>
                  <a:srgbClr val="FFFFFF"/>
                </a:buClr>
                <a:defRPr/>
              </a:pPr>
              <a:endParaRPr lang="en-US" sz="1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E96946-0BE9-4B4F-BFB3-592D1C8EF4AE}"/>
                </a:ext>
              </a:extLst>
            </p:cNvPr>
            <p:cNvSpPr txBox="1"/>
            <p:nvPr/>
          </p:nvSpPr>
          <p:spPr>
            <a:xfrm>
              <a:off x="3872881" y="5851145"/>
              <a:ext cx="208823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</a:p>
          </p:txBody>
        </p:sp>
      </p:grp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5DC7AD03-880D-4D5B-9358-01AF17218984}"/>
              </a:ext>
            </a:extLst>
          </p:cNvPr>
          <p:cNvCxnSpPr/>
          <p:nvPr/>
        </p:nvCxnSpPr>
        <p:spPr>
          <a:xfrm>
            <a:off x="1127448" y="3447091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4123A0DF-8291-457D-800B-CE0940EA81B8}"/>
              </a:ext>
            </a:extLst>
          </p:cNvPr>
          <p:cNvCxnSpPr/>
          <p:nvPr/>
        </p:nvCxnSpPr>
        <p:spPr>
          <a:xfrm>
            <a:off x="7824192" y="2655003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ED68A25-0A78-48B0-BD91-B9A53CC41271}"/>
              </a:ext>
            </a:extLst>
          </p:cNvPr>
          <p:cNvSpPr txBox="1"/>
          <p:nvPr/>
        </p:nvSpPr>
        <p:spPr>
          <a:xfrm>
            <a:off x="5074779" y="1659760"/>
            <a:ext cx="2304256" cy="1823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범용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Unix/Linux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의 운영체제가 탑재된 서버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CoreBridge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엔진과 어플리케이션 아답터 부분으로 구성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사전에 정의된 전송 정책에 의한 암호화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휘발성 </a:t>
            </a:r>
            <a:r>
              <a:rPr lang="ko-KR" altLang="en-US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비접촉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비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TCPIP/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폐쇄적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전용 프로토콜 사용 </a:t>
            </a: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72" name="Freeform 10">
            <a:extLst>
              <a:ext uri="{FF2B5EF4-FFF2-40B4-BE49-F238E27FC236}">
                <a16:creationId xmlns:a16="http://schemas.microsoft.com/office/drawing/2014/main" id="{BD1BB588-4C90-4000-B0D0-53EBDF6714D0}"/>
              </a:ext>
            </a:extLst>
          </p:cNvPr>
          <p:cNvSpPr>
            <a:spLocks noEditPoints="1"/>
          </p:cNvSpPr>
          <p:nvPr/>
        </p:nvSpPr>
        <p:spPr bwMode="black">
          <a:xfrm>
            <a:off x="4570723" y="1778808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F241EDA-9E69-48D7-AE6C-B8CC5D3799B6}"/>
              </a:ext>
            </a:extLst>
          </p:cNvPr>
          <p:cNvSpPr txBox="1"/>
          <p:nvPr/>
        </p:nvSpPr>
        <p:spPr>
          <a:xfrm>
            <a:off x="8616280" y="1656859"/>
            <a:ext cx="2304256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전송매체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 InfiniBand)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중계서버와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연결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56Gbps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속도의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사용 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포트 장애에 대비한 이중 포트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구성</a:t>
            </a:r>
          </a:p>
          <a:p>
            <a:pPr marL="171450" indent="-17145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A9CB633-202F-4B90-8092-C83074BF3ECE}"/>
              </a:ext>
            </a:extLst>
          </p:cNvPr>
          <p:cNvSpPr txBox="1"/>
          <p:nvPr/>
        </p:nvSpPr>
        <p:spPr>
          <a:xfrm>
            <a:off x="8616280" y="2801253"/>
            <a:ext cx="2304256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에이전트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자료교환 에이전트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S/W(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혹은 가상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PC) 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75" name="Picture 2" descr="\\MAGNUM\Projects\Microsoft\Cloud Power FY12\Design\Icons\PNGs\Web.png">
            <a:extLst>
              <a:ext uri="{FF2B5EF4-FFF2-40B4-BE49-F238E27FC236}">
                <a16:creationId xmlns:a16="http://schemas.microsoft.com/office/drawing/2014/main" id="{BAD7BDCB-263C-429C-966B-B0179E98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 t="2" b="-1315"/>
          <a:stretch>
            <a:fillRect/>
          </a:stretch>
        </p:blipFill>
        <p:spPr bwMode="auto">
          <a:xfrm>
            <a:off x="8004716" y="2805731"/>
            <a:ext cx="539556" cy="5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그림 75" descr="cb_logo_r.png">
            <a:extLst>
              <a:ext uri="{FF2B5EF4-FFF2-40B4-BE49-F238E27FC236}">
                <a16:creationId xmlns:a16="http://schemas.microsoft.com/office/drawing/2014/main" id="{B67ACFE7-3AAC-4E51-BC25-F68BB86E0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5012" y="2278473"/>
            <a:ext cx="316396" cy="100069"/>
          </a:xfrm>
          <a:prstGeom prst="rect">
            <a:avLst/>
          </a:prstGeom>
        </p:spPr>
      </p:pic>
      <p:pic>
        <p:nvPicPr>
          <p:cNvPr id="77" name="그림 76" descr="cb_logo_r.png">
            <a:extLst>
              <a:ext uri="{FF2B5EF4-FFF2-40B4-BE49-F238E27FC236}">
                <a16:creationId xmlns:a16="http://schemas.microsoft.com/office/drawing/2014/main" id="{63605FA2-5E2F-4DD4-93E0-AC1506590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448" y="5165672"/>
            <a:ext cx="316396" cy="100069"/>
          </a:xfrm>
          <a:prstGeom prst="rect">
            <a:avLst/>
          </a:prstGeom>
        </p:spPr>
      </p:pic>
      <p:pic>
        <p:nvPicPr>
          <p:cNvPr id="78" name="그림 77" descr="cb_logo_r.png">
            <a:extLst>
              <a:ext uri="{FF2B5EF4-FFF2-40B4-BE49-F238E27FC236}">
                <a16:creationId xmlns:a16="http://schemas.microsoft.com/office/drawing/2014/main" id="{7537EF78-0496-4ECF-BC77-2601F9235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274" y="5164239"/>
            <a:ext cx="316396" cy="1000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3079E7F-82D5-4466-8865-4F2BADD39458}"/>
              </a:ext>
            </a:extLst>
          </p:cNvPr>
          <p:cNvSpPr txBox="1"/>
          <p:nvPr/>
        </p:nvSpPr>
        <p:spPr>
          <a:xfrm>
            <a:off x="2462083" y="3827493"/>
            <a:ext cx="1008112" cy="476071"/>
          </a:xfrm>
          <a:prstGeom prst="wedgeEllipseCallout">
            <a:avLst>
              <a:gd name="adj1" fmla="val -88761"/>
              <a:gd name="adj2" fmla="val 4557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BD80555-9B2B-4086-80AC-EE4B4E9FE6C5}"/>
              </a:ext>
            </a:extLst>
          </p:cNvPr>
          <p:cNvSpPr txBox="1"/>
          <p:nvPr/>
        </p:nvSpPr>
        <p:spPr>
          <a:xfrm>
            <a:off x="2423592" y="4148913"/>
            <a:ext cx="1084742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에이전트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81" name="Picture 2" descr="\\MAGNUM\Projects\Microsoft\Cloud Power FY12\Design\Icons\PNGs\Web.png">
            <a:extLst>
              <a:ext uri="{FF2B5EF4-FFF2-40B4-BE49-F238E27FC236}">
                <a16:creationId xmlns:a16="http://schemas.microsoft.com/office/drawing/2014/main" id="{FEE5E679-7789-4230-8D80-6866099D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 t="2" b="-1315"/>
          <a:stretch>
            <a:fillRect/>
          </a:stretch>
        </p:blipFill>
        <p:spPr bwMode="auto">
          <a:xfrm>
            <a:off x="2698997" y="3708581"/>
            <a:ext cx="539556" cy="5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2" name="Oval 86">
            <a:extLst>
              <a:ext uri="{FF2B5EF4-FFF2-40B4-BE49-F238E27FC236}">
                <a16:creationId xmlns:a16="http://schemas.microsoft.com/office/drawing/2014/main" id="{656FE1F8-E858-4948-991B-317E27F35128}"/>
              </a:ext>
            </a:extLst>
          </p:cNvPr>
          <p:cNvSpPr>
            <a:spLocks/>
          </p:cNvSpPr>
          <p:nvPr/>
        </p:nvSpPr>
        <p:spPr bwMode="auto">
          <a:xfrm>
            <a:off x="3785586" y="4546079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3" name="Oval 86">
            <a:extLst>
              <a:ext uri="{FF2B5EF4-FFF2-40B4-BE49-F238E27FC236}">
                <a16:creationId xmlns:a16="http://schemas.microsoft.com/office/drawing/2014/main" id="{D55BAEF0-2FED-4D08-8083-835009FE9F65}"/>
              </a:ext>
            </a:extLst>
          </p:cNvPr>
          <p:cNvSpPr>
            <a:spLocks/>
          </p:cNvSpPr>
          <p:nvPr/>
        </p:nvSpPr>
        <p:spPr bwMode="auto">
          <a:xfrm>
            <a:off x="7962050" y="1634783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84" name="Oval 86">
            <a:extLst>
              <a:ext uri="{FF2B5EF4-FFF2-40B4-BE49-F238E27FC236}">
                <a16:creationId xmlns:a16="http://schemas.microsoft.com/office/drawing/2014/main" id="{624A803C-58BC-4EF5-A798-882FB8561D19}"/>
              </a:ext>
            </a:extLst>
          </p:cNvPr>
          <p:cNvSpPr>
            <a:spLocks/>
          </p:cNvSpPr>
          <p:nvPr/>
        </p:nvSpPr>
        <p:spPr bwMode="auto">
          <a:xfrm>
            <a:off x="4426708" y="1634793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5" name="Oval 86">
            <a:extLst>
              <a:ext uri="{FF2B5EF4-FFF2-40B4-BE49-F238E27FC236}">
                <a16:creationId xmlns:a16="http://schemas.microsoft.com/office/drawing/2014/main" id="{6216C1BD-5076-4C6B-9ECB-2ACE9226CD2D}"/>
              </a:ext>
            </a:extLst>
          </p:cNvPr>
          <p:cNvSpPr>
            <a:spLocks/>
          </p:cNvSpPr>
          <p:nvPr/>
        </p:nvSpPr>
        <p:spPr bwMode="auto">
          <a:xfrm>
            <a:off x="5807969" y="4546079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86" name="Oval 86">
            <a:extLst>
              <a:ext uri="{FF2B5EF4-FFF2-40B4-BE49-F238E27FC236}">
                <a16:creationId xmlns:a16="http://schemas.microsoft.com/office/drawing/2014/main" id="{D111A331-EE04-413F-8A13-35D71DEE1A85}"/>
              </a:ext>
            </a:extLst>
          </p:cNvPr>
          <p:cNvSpPr>
            <a:spLocks/>
          </p:cNvSpPr>
          <p:nvPr/>
        </p:nvSpPr>
        <p:spPr bwMode="auto">
          <a:xfrm>
            <a:off x="7962050" y="2773394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AEF2235-296D-4966-B1E7-F39DE2A7089A}"/>
              </a:ext>
            </a:extLst>
          </p:cNvPr>
          <p:cNvSpPr>
            <a:spLocks/>
          </p:cNvSpPr>
          <p:nvPr/>
        </p:nvSpPr>
        <p:spPr bwMode="auto">
          <a:xfrm>
            <a:off x="2567609" y="3689658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BCFBDA-50B4-43D0-BD04-673599D9EFA0}"/>
              </a:ext>
            </a:extLst>
          </p:cNvPr>
          <p:cNvSpPr txBox="1"/>
          <p:nvPr/>
        </p:nvSpPr>
        <p:spPr>
          <a:xfrm>
            <a:off x="3630476" y="5280501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8659DAC-CC2F-414B-8A65-D2AAD28A4C72}"/>
              </a:ext>
            </a:extLst>
          </p:cNvPr>
          <p:cNvSpPr txBox="1"/>
          <p:nvPr/>
        </p:nvSpPr>
        <p:spPr>
          <a:xfrm>
            <a:off x="7680176" y="5280501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90" name="Oval 86">
            <a:extLst>
              <a:ext uri="{FF2B5EF4-FFF2-40B4-BE49-F238E27FC236}">
                <a16:creationId xmlns:a16="http://schemas.microsoft.com/office/drawing/2014/main" id="{E9F53C48-8BAE-4DAE-AB3C-8ECBEFF02249}"/>
              </a:ext>
            </a:extLst>
          </p:cNvPr>
          <p:cNvSpPr>
            <a:spLocks/>
          </p:cNvSpPr>
          <p:nvPr/>
        </p:nvSpPr>
        <p:spPr bwMode="auto">
          <a:xfrm>
            <a:off x="7824193" y="4553754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4D30F3-5C18-494E-ABD3-E9C873CFFFC3}"/>
              </a:ext>
            </a:extLst>
          </p:cNvPr>
          <p:cNvSpPr txBox="1"/>
          <p:nvPr/>
        </p:nvSpPr>
        <p:spPr>
          <a:xfrm>
            <a:off x="5489932" y="4884750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427EF20-A07D-4213-9807-4AF47701D8D0}"/>
              </a:ext>
            </a:extLst>
          </p:cNvPr>
          <p:cNvSpPr txBox="1"/>
          <p:nvPr/>
        </p:nvSpPr>
        <p:spPr>
          <a:xfrm>
            <a:off x="7896200" y="1927596"/>
            <a:ext cx="661264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InfiniBand</a:t>
            </a:r>
            <a:endParaRPr lang="ko-KR" altLang="en-US" sz="800" dirty="0">
              <a:latin typeface="+mn-ea"/>
            </a:endParaRPr>
          </a:p>
        </p:txBody>
      </p: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FEE14AB9-5FD3-4DCA-B0E8-773B7C7446C5}"/>
              </a:ext>
            </a:extLst>
          </p:cNvPr>
          <p:cNvCxnSpPr>
            <a:cxnSpLocks/>
          </p:cNvCxnSpPr>
          <p:nvPr/>
        </p:nvCxnSpPr>
        <p:spPr>
          <a:xfrm>
            <a:off x="3574385" y="1538601"/>
            <a:ext cx="7442" cy="19084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2194B015-CD09-45E3-A4CB-52414C3FD149}"/>
              </a:ext>
            </a:extLst>
          </p:cNvPr>
          <p:cNvCxnSpPr>
            <a:cxnSpLocks/>
          </p:cNvCxnSpPr>
          <p:nvPr/>
        </p:nvCxnSpPr>
        <p:spPr>
          <a:xfrm>
            <a:off x="7824193" y="1538601"/>
            <a:ext cx="0" cy="19084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8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구조│</a:t>
            </a:r>
            <a:r>
              <a:rPr kumimoji="1" lang="en-US" altLang="ko-KR" sz="1400" b="1" dirty="0"/>
              <a:t>2-Layer </a:t>
            </a:r>
            <a:r>
              <a:rPr kumimoji="1" lang="ko-KR" altLang="en-US" sz="1400" b="1" dirty="0"/>
              <a:t>중계서버 소프트웨어 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B299A70-05C8-4574-A1B1-C35BDDBABD00}"/>
              </a:ext>
            </a:extLst>
          </p:cNvPr>
          <p:cNvSpPr/>
          <p:nvPr/>
        </p:nvSpPr>
        <p:spPr bwMode="auto">
          <a:xfrm>
            <a:off x="4583832" y="2786080"/>
            <a:ext cx="6465168" cy="3674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D7D400-F307-401A-8CF8-A337F879DC10}"/>
              </a:ext>
            </a:extLst>
          </p:cNvPr>
          <p:cNvSpPr txBox="1"/>
          <p:nvPr/>
        </p:nvSpPr>
        <p:spPr>
          <a:xfrm>
            <a:off x="1415480" y="1705960"/>
            <a:ext cx="302433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en-US" altLang="ko-KR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CoreBridge®</a:t>
            </a: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기본 구성의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권장 규격 및 사양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E0703DA8-C3DD-4935-9634-4DF3EEA0CE88}"/>
              </a:ext>
            </a:extLst>
          </p:cNvPr>
          <p:cNvCxnSpPr/>
          <p:nvPr/>
        </p:nvCxnSpPr>
        <p:spPr>
          <a:xfrm>
            <a:off x="1143000" y="1561944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5EB2FB8A-51C9-4BA7-B2B7-6A57B20CBC3A}"/>
              </a:ext>
            </a:extLst>
          </p:cNvPr>
          <p:cNvCxnSpPr>
            <a:cxnSpLocks/>
          </p:cNvCxnSpPr>
          <p:nvPr/>
        </p:nvCxnSpPr>
        <p:spPr>
          <a:xfrm>
            <a:off x="4583832" y="1559494"/>
            <a:ext cx="0" cy="49015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C55ABBE0-C887-486D-82BB-756B736AA92C}"/>
              </a:ext>
            </a:extLst>
          </p:cNvPr>
          <p:cNvCxnSpPr/>
          <p:nvPr/>
        </p:nvCxnSpPr>
        <p:spPr>
          <a:xfrm>
            <a:off x="7824192" y="1559494"/>
            <a:ext cx="0" cy="5403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701A8F24-979B-4D86-8A2F-78C99AB15479}"/>
              </a:ext>
            </a:extLst>
          </p:cNvPr>
          <p:cNvSpPr txBox="1"/>
          <p:nvPr/>
        </p:nvSpPr>
        <p:spPr>
          <a:xfrm>
            <a:off x="5375920" y="1730929"/>
            <a:ext cx="2304256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CoreBridge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엔진과 어플리케이션 아답터 소프트웨어가 구동되는  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Unix/Linux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서버</a:t>
            </a: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96" name="Freeform 10">
            <a:extLst>
              <a:ext uri="{FF2B5EF4-FFF2-40B4-BE49-F238E27FC236}">
                <a16:creationId xmlns:a16="http://schemas.microsoft.com/office/drawing/2014/main" id="{096BC306-0166-4D0F-BDF6-107703AF9C38}"/>
              </a:ext>
            </a:extLst>
          </p:cNvPr>
          <p:cNvSpPr>
            <a:spLocks noEditPoints="1"/>
          </p:cNvSpPr>
          <p:nvPr/>
        </p:nvSpPr>
        <p:spPr bwMode="black">
          <a:xfrm>
            <a:off x="4871864" y="1849976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892F03C-0228-485F-AE9B-D69E90C04C8B}"/>
              </a:ext>
            </a:extLst>
          </p:cNvPr>
          <p:cNvSpPr txBox="1"/>
          <p:nvPr/>
        </p:nvSpPr>
        <p:spPr>
          <a:xfrm>
            <a:off x="8616280" y="1728036"/>
            <a:ext cx="2304256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전송매체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71450" indent="-17145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InifniBand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98" name="그림 97" descr="cb_logo_r.png">
            <a:extLst>
              <a:ext uri="{FF2B5EF4-FFF2-40B4-BE49-F238E27FC236}">
                <a16:creationId xmlns:a16="http://schemas.microsoft.com/office/drawing/2014/main" id="{F2726544-5B9F-47F5-AE75-73761E7A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6153" y="2349641"/>
            <a:ext cx="316396" cy="100069"/>
          </a:xfrm>
          <a:prstGeom prst="rect">
            <a:avLst/>
          </a:prstGeom>
        </p:spPr>
      </p:pic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1A021CF0-8421-4CD4-8809-7969FCF78231}"/>
              </a:ext>
            </a:extLst>
          </p:cNvPr>
          <p:cNvCxnSpPr/>
          <p:nvPr/>
        </p:nvCxnSpPr>
        <p:spPr>
          <a:xfrm>
            <a:off x="4583832" y="2786080"/>
            <a:ext cx="64496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79D92F6F-F4D1-4BF0-9B3C-F956D4D39FF7}"/>
              </a:ext>
            </a:extLst>
          </p:cNvPr>
          <p:cNvSpPr txBox="1"/>
          <p:nvPr/>
        </p:nvSpPr>
        <p:spPr>
          <a:xfrm>
            <a:off x="7968208" y="2858089"/>
            <a:ext cx="230425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권장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규격 및 사양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</a:p>
        </p:txBody>
      </p: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D0D894F0-B0C2-4D0D-8B76-A160EE3D7DB4}"/>
              </a:ext>
            </a:extLst>
          </p:cNvPr>
          <p:cNvCxnSpPr/>
          <p:nvPr/>
        </p:nvCxnSpPr>
        <p:spPr>
          <a:xfrm>
            <a:off x="7824192" y="1561944"/>
            <a:ext cx="0" cy="12241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42">
            <a:extLst>
              <a:ext uri="{FF2B5EF4-FFF2-40B4-BE49-F238E27FC236}">
                <a16:creationId xmlns:a16="http://schemas.microsoft.com/office/drawing/2014/main" id="{5A8D542D-4C0D-4F44-9B30-0C6D99BE757F}"/>
              </a:ext>
            </a:extLst>
          </p:cNvPr>
          <p:cNvSpPr/>
          <p:nvPr/>
        </p:nvSpPr>
        <p:spPr>
          <a:xfrm>
            <a:off x="4727848" y="3218128"/>
            <a:ext cx="1080120" cy="122413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Rectangle 142">
            <a:extLst>
              <a:ext uri="{FF2B5EF4-FFF2-40B4-BE49-F238E27FC236}">
                <a16:creationId xmlns:a16="http://schemas.microsoft.com/office/drawing/2014/main" id="{59A50ABD-27C3-4DC1-909A-9B541E67CBD5}"/>
              </a:ext>
            </a:extLst>
          </p:cNvPr>
          <p:cNvSpPr/>
          <p:nvPr/>
        </p:nvSpPr>
        <p:spPr>
          <a:xfrm>
            <a:off x="5879976" y="3218128"/>
            <a:ext cx="1800200" cy="122413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9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Rectangle 142">
            <a:extLst>
              <a:ext uri="{FF2B5EF4-FFF2-40B4-BE49-F238E27FC236}">
                <a16:creationId xmlns:a16="http://schemas.microsoft.com/office/drawing/2014/main" id="{E033A9DC-8979-44B7-99C3-4281171D70CD}"/>
              </a:ext>
            </a:extLst>
          </p:cNvPr>
          <p:cNvSpPr/>
          <p:nvPr/>
        </p:nvSpPr>
        <p:spPr>
          <a:xfrm>
            <a:off x="4727848" y="4559026"/>
            <a:ext cx="108012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Rectangle 142">
            <a:extLst>
              <a:ext uri="{FF2B5EF4-FFF2-40B4-BE49-F238E27FC236}">
                <a16:creationId xmlns:a16="http://schemas.microsoft.com/office/drawing/2014/main" id="{164EDF37-E287-400E-BACF-342B9D20064D}"/>
              </a:ext>
            </a:extLst>
          </p:cNvPr>
          <p:cNvSpPr/>
          <p:nvPr/>
        </p:nvSpPr>
        <p:spPr>
          <a:xfrm>
            <a:off x="5879976" y="4559026"/>
            <a:ext cx="180020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43BF3AD-BAC2-4317-95A3-F4C9072FD4DF}"/>
              </a:ext>
            </a:extLst>
          </p:cNvPr>
          <p:cNvSpPr txBox="1"/>
          <p:nvPr/>
        </p:nvSpPr>
        <p:spPr>
          <a:xfrm>
            <a:off x="4727848" y="3650177"/>
            <a:ext cx="108012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운영체제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D83FF4-07A0-4DE2-9C24-C7E0B66DA6BD}"/>
              </a:ext>
            </a:extLst>
          </p:cNvPr>
          <p:cNvSpPr txBox="1"/>
          <p:nvPr/>
        </p:nvSpPr>
        <p:spPr>
          <a:xfrm>
            <a:off x="4727848" y="4590504"/>
            <a:ext cx="1080120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CPU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4BC49-653E-4D5D-9BB1-49695508BEF3}"/>
              </a:ext>
            </a:extLst>
          </p:cNvPr>
          <p:cNvSpPr txBox="1"/>
          <p:nvPr/>
        </p:nvSpPr>
        <p:spPr>
          <a:xfrm>
            <a:off x="5879977" y="3292458"/>
            <a:ext cx="1800200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Linux (64 bits) </a:t>
            </a:r>
          </a:p>
          <a:p>
            <a:pPr latinLnBrk="0">
              <a:lnSpc>
                <a:spcPts val="1500"/>
              </a:lnSpc>
            </a:pPr>
            <a:endParaRPr lang="en-US" altLang="ko-KR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latinLnBrk="0">
              <a:lnSpc>
                <a:spcPts val="1500"/>
              </a:lnSpc>
            </a:pP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B43B09-EAEA-4851-AD5D-8A17736A472E}"/>
              </a:ext>
            </a:extLst>
          </p:cNvPr>
          <p:cNvSpPr txBox="1"/>
          <p:nvPr/>
        </p:nvSpPr>
        <p:spPr>
          <a:xfrm>
            <a:off x="5879976" y="4600570"/>
            <a:ext cx="18002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Xeon </a:t>
            </a:r>
            <a:r>
              <a:rPr lang="en-US" altLang="ko-KR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QuadCore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 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이상 </a:t>
            </a:r>
          </a:p>
        </p:txBody>
      </p:sp>
      <p:sp>
        <p:nvSpPr>
          <p:cNvPr id="111" name="Rectangle 142">
            <a:extLst>
              <a:ext uri="{FF2B5EF4-FFF2-40B4-BE49-F238E27FC236}">
                <a16:creationId xmlns:a16="http://schemas.microsoft.com/office/drawing/2014/main" id="{3CE8B90E-914C-4EBF-84E4-0B823D57ED8F}"/>
              </a:ext>
            </a:extLst>
          </p:cNvPr>
          <p:cNvSpPr/>
          <p:nvPr/>
        </p:nvSpPr>
        <p:spPr>
          <a:xfrm>
            <a:off x="4727848" y="5021826"/>
            <a:ext cx="1080120" cy="3565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Rectangle 142">
            <a:extLst>
              <a:ext uri="{FF2B5EF4-FFF2-40B4-BE49-F238E27FC236}">
                <a16:creationId xmlns:a16="http://schemas.microsoft.com/office/drawing/2014/main" id="{C18572BE-977E-4AE1-A92A-E0D7CBFB0508}"/>
              </a:ext>
            </a:extLst>
          </p:cNvPr>
          <p:cNvSpPr/>
          <p:nvPr/>
        </p:nvSpPr>
        <p:spPr>
          <a:xfrm>
            <a:off x="5879976" y="5021826"/>
            <a:ext cx="1800200" cy="3565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CB0DAC5-7263-406C-B2BE-C8BEAA90FA2D}"/>
              </a:ext>
            </a:extLst>
          </p:cNvPr>
          <p:cNvSpPr txBox="1"/>
          <p:nvPr/>
        </p:nvSpPr>
        <p:spPr>
          <a:xfrm>
            <a:off x="4727848" y="5053304"/>
            <a:ext cx="1080120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Memory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AEE0760-3B22-4642-9DD5-A934FC62D46B}"/>
              </a:ext>
            </a:extLst>
          </p:cNvPr>
          <p:cNvSpPr txBox="1"/>
          <p:nvPr/>
        </p:nvSpPr>
        <p:spPr>
          <a:xfrm>
            <a:off x="5879976" y="5063370"/>
            <a:ext cx="18002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16G Byte  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이상 </a:t>
            </a:r>
          </a:p>
        </p:txBody>
      </p:sp>
      <p:sp>
        <p:nvSpPr>
          <p:cNvPr id="115" name="Rectangle 142">
            <a:extLst>
              <a:ext uri="{FF2B5EF4-FFF2-40B4-BE49-F238E27FC236}">
                <a16:creationId xmlns:a16="http://schemas.microsoft.com/office/drawing/2014/main" id="{56178694-E945-4277-A481-1B841B3B98E8}"/>
              </a:ext>
            </a:extLst>
          </p:cNvPr>
          <p:cNvSpPr/>
          <p:nvPr/>
        </p:nvSpPr>
        <p:spPr>
          <a:xfrm>
            <a:off x="4727848" y="5495130"/>
            <a:ext cx="108012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Rectangle 142">
            <a:extLst>
              <a:ext uri="{FF2B5EF4-FFF2-40B4-BE49-F238E27FC236}">
                <a16:creationId xmlns:a16="http://schemas.microsoft.com/office/drawing/2014/main" id="{85482AEF-02C3-4A59-975E-F4D45FB17CBD}"/>
              </a:ext>
            </a:extLst>
          </p:cNvPr>
          <p:cNvSpPr/>
          <p:nvPr/>
        </p:nvSpPr>
        <p:spPr>
          <a:xfrm>
            <a:off x="5879976" y="5495130"/>
            <a:ext cx="180020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5365370-7217-44CF-908A-75C62E2C73FF}"/>
              </a:ext>
            </a:extLst>
          </p:cNvPr>
          <p:cNvSpPr txBox="1"/>
          <p:nvPr/>
        </p:nvSpPr>
        <p:spPr>
          <a:xfrm>
            <a:off x="4727848" y="5526608"/>
            <a:ext cx="1080120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Disk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B27027-A475-4146-80A7-78D5921178BF}"/>
              </a:ext>
            </a:extLst>
          </p:cNvPr>
          <p:cNvSpPr txBox="1"/>
          <p:nvPr/>
        </p:nvSpPr>
        <p:spPr>
          <a:xfrm>
            <a:off x="5879976" y="5493544"/>
            <a:ext cx="1800200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Internal disk 300GB x 2 EA (Mirror </a:t>
            </a:r>
            <a:r>
              <a:rPr lang="ko-KR" altLang="en-US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구성 권장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 </a:t>
            </a:r>
          </a:p>
        </p:txBody>
      </p:sp>
      <p:sp>
        <p:nvSpPr>
          <p:cNvPr id="119" name="Rectangle 142">
            <a:extLst>
              <a:ext uri="{FF2B5EF4-FFF2-40B4-BE49-F238E27FC236}">
                <a16:creationId xmlns:a16="http://schemas.microsoft.com/office/drawing/2014/main" id="{47264F67-5C6C-4DFB-9DB4-98E3B548AB41}"/>
              </a:ext>
            </a:extLst>
          </p:cNvPr>
          <p:cNvSpPr/>
          <p:nvPr/>
        </p:nvSpPr>
        <p:spPr>
          <a:xfrm>
            <a:off x="4732309" y="5994574"/>
            <a:ext cx="108012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Rectangle 142">
            <a:extLst>
              <a:ext uri="{FF2B5EF4-FFF2-40B4-BE49-F238E27FC236}">
                <a16:creationId xmlns:a16="http://schemas.microsoft.com/office/drawing/2014/main" id="{222F2898-1303-48EE-8361-477FB8B6FD64}"/>
              </a:ext>
            </a:extLst>
          </p:cNvPr>
          <p:cNvSpPr/>
          <p:nvPr/>
        </p:nvSpPr>
        <p:spPr>
          <a:xfrm>
            <a:off x="5884437" y="5994574"/>
            <a:ext cx="1800200" cy="3565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060846B-E5C9-41E5-805B-BE79719D6397}"/>
              </a:ext>
            </a:extLst>
          </p:cNvPr>
          <p:cNvSpPr txBox="1"/>
          <p:nvPr/>
        </p:nvSpPr>
        <p:spPr>
          <a:xfrm>
            <a:off x="4732309" y="5981167"/>
            <a:ext cx="1080120" cy="3744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Network Interface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6FC65B7-F228-4C27-8673-2E3BBAE90C8E}"/>
              </a:ext>
            </a:extLst>
          </p:cNvPr>
          <p:cNvSpPr txBox="1"/>
          <p:nvPr/>
        </p:nvSpPr>
        <p:spPr>
          <a:xfrm>
            <a:off x="5884437" y="6034207"/>
            <a:ext cx="18002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Gigabit x 2 EA </a:t>
            </a:r>
          </a:p>
        </p:txBody>
      </p:sp>
      <p:sp>
        <p:nvSpPr>
          <p:cNvPr id="123" name="Rectangle 142">
            <a:extLst>
              <a:ext uri="{FF2B5EF4-FFF2-40B4-BE49-F238E27FC236}">
                <a16:creationId xmlns:a16="http://schemas.microsoft.com/office/drawing/2014/main" id="{C50E4939-E452-4839-BBA8-BE9C4CD6AF28}"/>
              </a:ext>
            </a:extLst>
          </p:cNvPr>
          <p:cNvSpPr/>
          <p:nvPr/>
        </p:nvSpPr>
        <p:spPr>
          <a:xfrm>
            <a:off x="7968208" y="3218129"/>
            <a:ext cx="1080120" cy="3565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Rectangle 142">
            <a:extLst>
              <a:ext uri="{FF2B5EF4-FFF2-40B4-BE49-F238E27FC236}">
                <a16:creationId xmlns:a16="http://schemas.microsoft.com/office/drawing/2014/main" id="{E1674237-3D6A-4986-8DCE-650F0DB0EB73}"/>
              </a:ext>
            </a:extLst>
          </p:cNvPr>
          <p:cNvSpPr/>
          <p:nvPr/>
        </p:nvSpPr>
        <p:spPr>
          <a:xfrm>
            <a:off x="9120336" y="3218129"/>
            <a:ext cx="1800200" cy="3565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7" latinLnBrk="0"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EE987EC-024A-41AC-862C-44E9402D6830}"/>
              </a:ext>
            </a:extLst>
          </p:cNvPr>
          <p:cNvSpPr txBox="1"/>
          <p:nvPr/>
        </p:nvSpPr>
        <p:spPr>
          <a:xfrm>
            <a:off x="7968208" y="3249607"/>
            <a:ext cx="1080120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 HCA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50C10D9-79A4-44A5-9075-0B8DC1D04645}"/>
              </a:ext>
            </a:extLst>
          </p:cNvPr>
          <p:cNvSpPr txBox="1"/>
          <p:nvPr/>
        </p:nvSpPr>
        <p:spPr>
          <a:xfrm>
            <a:off x="9120336" y="3259673"/>
            <a:ext cx="1800200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2000" indent="-72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000" kern="0" spc="-30" dirty="0" err="1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Mellanox</a:t>
            </a:r>
            <a:r>
              <a:rPr lang="en-US" altLang="ko-KR" sz="1000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56G bps</a:t>
            </a:r>
            <a:endParaRPr lang="ko-KR" altLang="en-US" sz="1000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A720594-E8E4-42A8-B1CA-0D36407EE669}"/>
              </a:ext>
            </a:extLst>
          </p:cNvPr>
          <p:cNvSpPr txBox="1"/>
          <p:nvPr/>
        </p:nvSpPr>
        <p:spPr>
          <a:xfrm>
            <a:off x="4727848" y="2858089"/>
            <a:ext cx="230425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권장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규격 및 사양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EA00696-3B24-4652-ABFB-47C73DB97532}"/>
              </a:ext>
            </a:extLst>
          </p:cNvPr>
          <p:cNvSpPr txBox="1"/>
          <p:nvPr/>
        </p:nvSpPr>
        <p:spPr>
          <a:xfrm>
            <a:off x="7896200" y="1998774"/>
            <a:ext cx="661264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InfiniBand</a:t>
            </a:r>
            <a:endParaRPr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86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기본 </a:t>
            </a:r>
            <a:r>
              <a:rPr kumimoji="1" lang="ko-KR" altLang="en-US" sz="3600" b="1" dirty="0" err="1"/>
              <a:t>구성│</a:t>
            </a:r>
            <a:r>
              <a:rPr kumimoji="1" lang="ko-KR" altLang="en-US" sz="1400" b="1" dirty="0" err="1"/>
              <a:t>권장</a:t>
            </a:r>
            <a:r>
              <a:rPr kumimoji="1" lang="ko-KR" altLang="en-US" sz="1400" b="1" dirty="0"/>
              <a:t> 규격 및 사양</a:t>
            </a: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5025F1CA-AE83-4ACC-9924-DE7AF05A7A9E}"/>
              </a:ext>
            </a:extLst>
          </p:cNvPr>
          <p:cNvSpPr/>
          <p:nvPr/>
        </p:nvSpPr>
        <p:spPr bwMode="auto">
          <a:xfrm>
            <a:off x="1143000" y="3274420"/>
            <a:ext cx="9906000" cy="31789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80F71415-8091-4235-A94A-B5E521C3291D}"/>
              </a:ext>
            </a:extLst>
          </p:cNvPr>
          <p:cNvCxnSpPr/>
          <p:nvPr/>
        </p:nvCxnSpPr>
        <p:spPr>
          <a:xfrm>
            <a:off x="1143000" y="645333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F769DA93-F152-489B-B830-CD60C423AABF}"/>
              </a:ext>
            </a:extLst>
          </p:cNvPr>
          <p:cNvCxnSpPr/>
          <p:nvPr/>
        </p:nvCxnSpPr>
        <p:spPr>
          <a:xfrm>
            <a:off x="2567608" y="5165107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DD777B9D-59C4-4E91-9BD3-0023F22EB7EC}"/>
              </a:ext>
            </a:extLst>
          </p:cNvPr>
          <p:cNvCxnSpPr/>
          <p:nvPr/>
        </p:nvCxnSpPr>
        <p:spPr>
          <a:xfrm>
            <a:off x="4249018" y="5165108"/>
            <a:ext cx="3719190" cy="12533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032A8CE7-7F44-4522-81D1-5B4385A9E2EB}"/>
              </a:ext>
            </a:extLst>
          </p:cNvPr>
          <p:cNvCxnSpPr/>
          <p:nvPr/>
        </p:nvCxnSpPr>
        <p:spPr>
          <a:xfrm flipV="1">
            <a:off x="8281466" y="5165107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6789D354-EA86-445D-9DB3-397294C3E211}"/>
              </a:ext>
            </a:extLst>
          </p:cNvPr>
          <p:cNvGrpSpPr/>
          <p:nvPr/>
        </p:nvGrpSpPr>
        <p:grpSpPr>
          <a:xfrm>
            <a:off x="2711624" y="5734505"/>
            <a:ext cx="1152128" cy="373739"/>
            <a:chOff x="3726391" y="5805264"/>
            <a:chExt cx="2386654" cy="373739"/>
          </a:xfrm>
        </p:grpSpPr>
        <p:sp>
          <p:nvSpPr>
            <p:cNvPr id="135" name="Left-Right Arrow 63">
              <a:extLst>
                <a:ext uri="{FF2B5EF4-FFF2-40B4-BE49-F238E27FC236}">
                  <a16:creationId xmlns:a16="http://schemas.microsoft.com/office/drawing/2014/main" id="{DC35D023-7542-4D19-BCFA-8BA79167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391" y="5805264"/>
              <a:ext cx="2386654" cy="373739"/>
            </a:xfrm>
            <a:prstGeom prst="leftRightArrow">
              <a:avLst>
                <a:gd name="adj1" fmla="val 73537"/>
                <a:gd name="adj2" fmla="val 49953"/>
              </a:avLst>
            </a:prstGeom>
            <a:gradFill rotWithShape="0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rgbClr val="FFFFFF">
                  <a:alpha val="5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lnSpc>
                  <a:spcPct val="90000"/>
                </a:lnSpc>
                <a:buClr>
                  <a:srgbClr val="FFFFFF"/>
                </a:buClr>
                <a:defRPr/>
              </a:pPr>
              <a:endParaRPr lang="en-US" sz="1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523BFF2-BE70-4E41-AF47-6C5C71F7D4C4}"/>
                </a:ext>
              </a:extLst>
            </p:cNvPr>
            <p:cNvSpPr txBox="1"/>
            <p:nvPr/>
          </p:nvSpPr>
          <p:spPr>
            <a:xfrm>
              <a:off x="3872881" y="5851145"/>
              <a:ext cx="208823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</a:p>
          </p:txBody>
        </p:sp>
      </p:grpSp>
      <p:sp>
        <p:nvSpPr>
          <p:cNvPr id="137" name="Rounded Rectangle 209">
            <a:extLst>
              <a:ext uri="{FF2B5EF4-FFF2-40B4-BE49-F238E27FC236}">
                <a16:creationId xmlns:a16="http://schemas.microsoft.com/office/drawing/2014/main" id="{9920E9E6-2623-4A94-B488-DC98329A3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3646273"/>
            <a:ext cx="1152128" cy="2441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38" name="Group 67">
            <a:extLst>
              <a:ext uri="{FF2B5EF4-FFF2-40B4-BE49-F238E27FC236}">
                <a16:creationId xmlns:a16="http://schemas.microsoft.com/office/drawing/2014/main" id="{A3037A33-EDF5-48DA-AE84-6CC42C7DA139}"/>
              </a:ext>
            </a:extLst>
          </p:cNvPr>
          <p:cNvGrpSpPr/>
          <p:nvPr/>
        </p:nvGrpSpPr>
        <p:grpSpPr>
          <a:xfrm>
            <a:off x="10039348" y="4647717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9" name="Freeform 191">
              <a:extLst>
                <a:ext uri="{FF2B5EF4-FFF2-40B4-BE49-F238E27FC236}">
                  <a16:creationId xmlns:a16="http://schemas.microsoft.com/office/drawing/2014/main" id="{293BCEC8-371F-485B-A873-321E0A9EA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207">
              <a:extLst>
                <a:ext uri="{FF2B5EF4-FFF2-40B4-BE49-F238E27FC236}">
                  <a16:creationId xmlns:a16="http://schemas.microsoft.com/office/drawing/2014/main" id="{160D5F8F-8E63-4B8C-A795-445F23333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41" name="Picture 12">
            <a:extLst>
              <a:ext uri="{FF2B5EF4-FFF2-40B4-BE49-F238E27FC236}">
                <a16:creationId xmlns:a16="http://schemas.microsoft.com/office/drawing/2014/main" id="{2909E40C-1C1C-4662-97EE-BC19F0FC2C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894" y="4184261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E16ECADF-B15D-4B9D-ADFD-6C898309CD18}"/>
              </a:ext>
            </a:extLst>
          </p:cNvPr>
          <p:cNvSpPr txBox="1"/>
          <p:nvPr/>
        </p:nvSpPr>
        <p:spPr>
          <a:xfrm>
            <a:off x="9768408" y="3711614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143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1B022351-6523-4378-9075-CEEF906D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2" y="5367797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98F51AD6-9422-47E9-8373-77B3FF84BA66}"/>
              </a:ext>
            </a:extLst>
          </p:cNvPr>
          <p:cNvGrpSpPr/>
          <p:nvPr/>
        </p:nvGrpSpPr>
        <p:grpSpPr>
          <a:xfrm>
            <a:off x="8328248" y="5734505"/>
            <a:ext cx="1152128" cy="373739"/>
            <a:chOff x="3726391" y="5805264"/>
            <a:chExt cx="2386654" cy="373739"/>
          </a:xfrm>
        </p:grpSpPr>
        <p:sp>
          <p:nvSpPr>
            <p:cNvPr id="145" name="Left-Right Arrow 63">
              <a:extLst>
                <a:ext uri="{FF2B5EF4-FFF2-40B4-BE49-F238E27FC236}">
                  <a16:creationId xmlns:a16="http://schemas.microsoft.com/office/drawing/2014/main" id="{8BE480DB-5992-4C63-B46B-A8AD2FEDD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391" y="5805264"/>
              <a:ext cx="2386654" cy="373739"/>
            </a:xfrm>
            <a:prstGeom prst="leftRightArrow">
              <a:avLst>
                <a:gd name="adj1" fmla="val 73537"/>
                <a:gd name="adj2" fmla="val 49953"/>
              </a:avLst>
            </a:prstGeom>
            <a:gradFill rotWithShape="0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rgbClr val="FFFFFF">
                  <a:alpha val="5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lnSpc>
                  <a:spcPct val="90000"/>
                </a:lnSpc>
                <a:buClr>
                  <a:srgbClr val="FFFFFF"/>
                </a:buClr>
                <a:defRPr/>
              </a:pPr>
              <a:endParaRPr lang="en-US" sz="1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327C648-9275-4ED1-BC07-0BA81245D687}"/>
                </a:ext>
              </a:extLst>
            </p:cNvPr>
            <p:cNvSpPr txBox="1"/>
            <p:nvPr/>
          </p:nvSpPr>
          <p:spPr>
            <a:xfrm>
              <a:off x="3872881" y="5851145"/>
              <a:ext cx="208823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</a:p>
          </p:txBody>
        </p:sp>
      </p:grpSp>
      <p:sp>
        <p:nvSpPr>
          <p:cNvPr id="148" name="Rounded Rectangle 209">
            <a:extLst>
              <a:ext uri="{FF2B5EF4-FFF2-40B4-BE49-F238E27FC236}">
                <a16:creationId xmlns:a16="http://schemas.microsoft.com/office/drawing/2014/main" id="{D824403C-9CE2-409A-A638-2043B0AC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646272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49" name="Group 67">
            <a:extLst>
              <a:ext uri="{FF2B5EF4-FFF2-40B4-BE49-F238E27FC236}">
                <a16:creationId xmlns:a16="http://schemas.microsoft.com/office/drawing/2014/main" id="{DC43A0CE-859D-4CB3-BE36-E20FE85FD0FD}"/>
              </a:ext>
            </a:extLst>
          </p:cNvPr>
          <p:cNvGrpSpPr/>
          <p:nvPr/>
        </p:nvGrpSpPr>
        <p:grpSpPr>
          <a:xfrm>
            <a:off x="1830358" y="4654384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0" name="Freeform 191">
              <a:extLst>
                <a:ext uri="{FF2B5EF4-FFF2-40B4-BE49-F238E27FC236}">
                  <a16:creationId xmlns:a16="http://schemas.microsoft.com/office/drawing/2014/main" id="{D51DA691-EA87-44CD-807F-C30BCF287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Freeform 207">
              <a:extLst>
                <a:ext uri="{FF2B5EF4-FFF2-40B4-BE49-F238E27FC236}">
                  <a16:creationId xmlns:a16="http://schemas.microsoft.com/office/drawing/2014/main" id="{CBEA0E6F-9382-40B8-A9FA-CD917972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52" name="Picture 12">
            <a:extLst>
              <a:ext uri="{FF2B5EF4-FFF2-40B4-BE49-F238E27FC236}">
                <a16:creationId xmlns:a16="http://schemas.microsoft.com/office/drawing/2014/main" id="{472F5507-A525-4805-B48C-59E16DE14A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04" y="419092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A812A8A1-ABF8-47FC-B4E5-840DF7F9035E}"/>
              </a:ext>
            </a:extLst>
          </p:cNvPr>
          <p:cNvSpPr txBox="1"/>
          <p:nvPr/>
        </p:nvSpPr>
        <p:spPr>
          <a:xfrm>
            <a:off x="1559496" y="3718281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pic>
        <p:nvPicPr>
          <p:cNvPr id="154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9513F4E1-C0E2-4E6B-88A1-B45AAA2A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2" y="5374464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Trapezoid 46">
            <a:extLst>
              <a:ext uri="{FF2B5EF4-FFF2-40B4-BE49-F238E27FC236}">
                <a16:creationId xmlns:a16="http://schemas.microsoft.com/office/drawing/2014/main" id="{15F83364-BDCF-4F19-BF6C-A718EC19BB02}"/>
              </a:ext>
            </a:extLst>
          </p:cNvPr>
          <p:cNvSpPr/>
          <p:nvPr/>
        </p:nvSpPr>
        <p:spPr>
          <a:xfrm rot="10800000">
            <a:off x="3520647" y="4005064"/>
            <a:ext cx="1101325" cy="1444484"/>
          </a:xfrm>
          <a:prstGeom prst="trapezoid">
            <a:avLst>
              <a:gd name="adj" fmla="val 38910"/>
            </a:avLst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FFFFFF">
                  <a:alpha val="45000"/>
                </a:srgbClr>
              </a:gs>
            </a:gsLst>
            <a:lin ang="462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Trapezoid 46">
            <a:extLst>
              <a:ext uri="{FF2B5EF4-FFF2-40B4-BE49-F238E27FC236}">
                <a16:creationId xmlns:a16="http://schemas.microsoft.com/office/drawing/2014/main" id="{645DEC8D-4082-4DD7-9F69-C43C5F74D5ED}"/>
              </a:ext>
            </a:extLst>
          </p:cNvPr>
          <p:cNvSpPr/>
          <p:nvPr/>
        </p:nvSpPr>
        <p:spPr>
          <a:xfrm rot="10800000">
            <a:off x="7587438" y="4005064"/>
            <a:ext cx="1100850" cy="1444484"/>
          </a:xfrm>
          <a:prstGeom prst="trapezoid">
            <a:avLst>
              <a:gd name="adj" fmla="val 38910"/>
            </a:avLst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FFFFFF">
                  <a:alpha val="45000"/>
                </a:srgbClr>
              </a:gs>
            </a:gsLst>
            <a:lin ang="462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Freeform 10">
            <a:extLst>
              <a:ext uri="{FF2B5EF4-FFF2-40B4-BE49-F238E27FC236}">
                <a16:creationId xmlns:a16="http://schemas.microsoft.com/office/drawing/2014/main" id="{4ECA5127-76CC-4A86-B483-314C40DD45B4}"/>
              </a:ext>
            </a:extLst>
          </p:cNvPr>
          <p:cNvSpPr>
            <a:spLocks noEditPoints="1"/>
          </p:cNvSpPr>
          <p:nvPr/>
        </p:nvSpPr>
        <p:spPr bwMode="black">
          <a:xfrm>
            <a:off x="3910534" y="4840687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58" name="그림 157" descr="cb_logo_r.png">
            <a:extLst>
              <a:ext uri="{FF2B5EF4-FFF2-40B4-BE49-F238E27FC236}">
                <a16:creationId xmlns:a16="http://schemas.microsoft.com/office/drawing/2014/main" id="{706722CC-CB76-4802-BDCF-DC75C8E47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448" y="5338311"/>
            <a:ext cx="316396" cy="100069"/>
          </a:xfrm>
          <a:prstGeom prst="rect">
            <a:avLst/>
          </a:prstGeom>
        </p:spPr>
      </p:pic>
      <p:sp>
        <p:nvSpPr>
          <p:cNvPr id="159" name="Freeform 10">
            <a:extLst>
              <a:ext uri="{FF2B5EF4-FFF2-40B4-BE49-F238E27FC236}">
                <a16:creationId xmlns:a16="http://schemas.microsoft.com/office/drawing/2014/main" id="{20373CA5-7F5A-4D59-8B59-3F629203D200}"/>
              </a:ext>
            </a:extLst>
          </p:cNvPr>
          <p:cNvSpPr>
            <a:spLocks noEditPoints="1"/>
          </p:cNvSpPr>
          <p:nvPr/>
        </p:nvSpPr>
        <p:spPr bwMode="black">
          <a:xfrm>
            <a:off x="7968208" y="4840687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60" name="그림 159" descr="cb_logo_r.png">
            <a:extLst>
              <a:ext uri="{FF2B5EF4-FFF2-40B4-BE49-F238E27FC236}">
                <a16:creationId xmlns:a16="http://schemas.microsoft.com/office/drawing/2014/main" id="{948668AA-ECFE-493C-8130-98488309C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274" y="5336878"/>
            <a:ext cx="316396" cy="100069"/>
          </a:xfrm>
          <a:prstGeom prst="rect">
            <a:avLst/>
          </a:prstGeom>
        </p:spPr>
      </p:pic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06EBCCFE-E794-490A-870C-7C3DB57D53C7}"/>
              </a:ext>
            </a:extLst>
          </p:cNvPr>
          <p:cNvGrpSpPr/>
          <p:nvPr/>
        </p:nvGrpSpPr>
        <p:grpSpPr>
          <a:xfrm>
            <a:off x="3521122" y="3413668"/>
            <a:ext cx="1100851" cy="951437"/>
            <a:chOff x="2411989" y="2852936"/>
            <a:chExt cx="1100851" cy="951437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D66BBC0-6577-4739-831B-8081D3FAC91B}"/>
                </a:ext>
              </a:extLst>
            </p:cNvPr>
            <p:cNvSpPr txBox="1"/>
            <p:nvPr/>
          </p:nvSpPr>
          <p:spPr>
            <a:xfrm>
              <a:off x="2411989" y="3327319"/>
              <a:ext cx="1100851" cy="4770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CoreBridge®</a:t>
              </a:r>
            </a:p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코아 엔진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786BE65-2936-4C6D-8D22-828EA8BF86DA}"/>
                </a:ext>
              </a:extLst>
            </p:cNvPr>
            <p:cNvSpPr txBox="1"/>
            <p:nvPr/>
          </p:nvSpPr>
          <p:spPr>
            <a:xfrm>
              <a:off x="2411989" y="2852936"/>
              <a:ext cx="1100851" cy="4770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CoreBridge®</a:t>
              </a:r>
            </a:p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아답터</a:t>
              </a: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69E3443-83F1-4E02-A708-114B768039EA}"/>
              </a:ext>
            </a:extLst>
          </p:cNvPr>
          <p:cNvGrpSpPr/>
          <p:nvPr/>
        </p:nvGrpSpPr>
        <p:grpSpPr>
          <a:xfrm>
            <a:off x="7587438" y="3413668"/>
            <a:ext cx="1100851" cy="951437"/>
            <a:chOff x="2411989" y="2852936"/>
            <a:chExt cx="1100851" cy="951437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CDE196B-2641-442B-B51C-A9296BAA7539}"/>
                </a:ext>
              </a:extLst>
            </p:cNvPr>
            <p:cNvSpPr txBox="1"/>
            <p:nvPr/>
          </p:nvSpPr>
          <p:spPr>
            <a:xfrm>
              <a:off x="2411989" y="3327319"/>
              <a:ext cx="1100851" cy="4770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CoreBridge®</a:t>
              </a:r>
            </a:p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코아 엔진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0632DE7-3916-4F4B-A96E-04ABCB2D2951}"/>
                </a:ext>
              </a:extLst>
            </p:cNvPr>
            <p:cNvSpPr txBox="1"/>
            <p:nvPr/>
          </p:nvSpPr>
          <p:spPr>
            <a:xfrm>
              <a:off x="2411989" y="2852936"/>
              <a:ext cx="1100851" cy="4770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CoreBridge®</a:t>
              </a:r>
            </a:p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아답터</a:t>
              </a:r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DF02CCB0-7F35-483B-9F79-A273E2CA57F9}"/>
              </a:ext>
            </a:extLst>
          </p:cNvPr>
          <p:cNvGrpSpPr/>
          <p:nvPr/>
        </p:nvGrpSpPr>
        <p:grpSpPr>
          <a:xfrm>
            <a:off x="1150496" y="1661029"/>
            <a:ext cx="4741251" cy="1512168"/>
            <a:chOff x="128465" y="1196752"/>
            <a:chExt cx="4680519" cy="1512168"/>
          </a:xfrm>
        </p:grpSpPr>
        <p:sp>
          <p:nvSpPr>
            <p:cNvPr id="168" name="Rectangle 137">
              <a:extLst>
                <a:ext uri="{FF2B5EF4-FFF2-40B4-BE49-F238E27FC236}">
                  <a16:creationId xmlns:a16="http://schemas.microsoft.com/office/drawing/2014/main" id="{C9C4FD62-1EC5-4BA8-8649-191AD0466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7" y="1196752"/>
              <a:ext cx="4678267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C834C96-8956-4C6E-8F08-7727CE0E0ADC}"/>
                </a:ext>
              </a:extLst>
            </p:cNvPr>
            <p:cNvSpPr txBox="1"/>
            <p:nvPr/>
          </p:nvSpPr>
          <p:spPr>
            <a:xfrm>
              <a:off x="1408005" y="1524359"/>
              <a:ext cx="3400979" cy="810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08000" indent="-108000" latinLnBrk="0">
                <a:lnSpc>
                  <a:spcPts val="1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분리된 망간 서비스 혹은 데이터 연동 </a:t>
              </a:r>
              <a:r>
                <a:rPr lang="ko-KR" altLang="en-US" sz="900" b="1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기을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 별도 코딩 작업이나 추가 설치 </a:t>
              </a:r>
              <a:r>
                <a:rPr lang="ko-KR" altLang="en-US" sz="900" b="1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작업없이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간편하게 구축 할 수 있는 업무 연계 모듈</a:t>
              </a:r>
              <a:endPara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ko-KR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Database, Web/WAS, File Transfer 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및 </a:t>
              </a:r>
              <a:r>
                <a:rPr lang="en-US" altLang="ko-KR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SMS, Mail, SBC, Video Stream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등의 다양하고 편리한 </a:t>
              </a:r>
              <a:r>
                <a:rPr lang="en-US" altLang="ko-KR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Out-of-Box 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서비스 연계 기능 제공 </a:t>
              </a:r>
              <a:endPara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  <p:sp>
          <p:nvSpPr>
            <p:cNvPr id="170" name="Rectangle 137">
              <a:extLst>
                <a:ext uri="{FF2B5EF4-FFF2-40B4-BE49-F238E27FC236}">
                  <a16:creationId xmlns:a16="http://schemas.microsoft.com/office/drawing/2014/main" id="{CF165955-7247-4D75-A6CD-225E25741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5" y="1196752"/>
              <a:ext cx="1279540" cy="15121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A96CB9B-C2CB-40A5-80DE-37FC3F77EFF5}"/>
                </a:ext>
              </a:extLst>
            </p:cNvPr>
            <p:cNvSpPr txBox="1"/>
            <p:nvPr/>
          </p:nvSpPr>
          <p:spPr>
            <a:xfrm>
              <a:off x="287352" y="1700808"/>
              <a:ext cx="93610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CoreBridge® </a:t>
              </a:r>
            </a:p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아답터</a:t>
              </a:r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A132E453-EE24-4311-8192-6E31BD1622BC}"/>
              </a:ext>
            </a:extLst>
          </p:cNvPr>
          <p:cNvGrpSpPr/>
          <p:nvPr/>
        </p:nvGrpSpPr>
        <p:grpSpPr>
          <a:xfrm>
            <a:off x="6307749" y="1677454"/>
            <a:ext cx="4741251" cy="1512168"/>
            <a:chOff x="5097016" y="1196752"/>
            <a:chExt cx="4680519" cy="1512168"/>
          </a:xfrm>
        </p:grpSpPr>
        <p:sp>
          <p:nvSpPr>
            <p:cNvPr id="173" name="Rectangle 137">
              <a:extLst>
                <a:ext uri="{FF2B5EF4-FFF2-40B4-BE49-F238E27FC236}">
                  <a16:creationId xmlns:a16="http://schemas.microsoft.com/office/drawing/2014/main" id="{693313FD-2CA4-4FF4-A08A-2294B854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268" y="1196752"/>
              <a:ext cx="4678267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AD38077-77A0-4BEB-97A3-66E49539A6C1}"/>
                </a:ext>
              </a:extLst>
            </p:cNvPr>
            <p:cNvSpPr txBox="1"/>
            <p:nvPr/>
          </p:nvSpPr>
          <p:spPr>
            <a:xfrm>
              <a:off x="6376556" y="1467085"/>
              <a:ext cx="3400979" cy="9643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08000" indent="-108000" latinLnBrk="0">
                <a:lnSpc>
                  <a:spcPts val="1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900" b="1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표쥰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</a:t>
              </a:r>
              <a:r>
                <a:rPr lang="en-US" altLang="ko-KR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가 물리적으로 완전히 단절된 </a:t>
              </a:r>
              <a:r>
                <a:rPr lang="ko-KR" altLang="en-US" sz="900" b="1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망분리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구조상의 비</a:t>
              </a:r>
              <a:r>
                <a:rPr lang="en-US" altLang="ko-KR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TCP/IP 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자사 전용 프로토콜 구현 </a:t>
              </a:r>
              <a:endPara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ko-KR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InfiniBand 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기반 </a:t>
              </a:r>
              <a:r>
                <a:rPr lang="ko-KR" altLang="en-US" sz="900" b="1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고가용성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고속 전송 엔진  </a:t>
              </a:r>
            </a:p>
            <a:p>
              <a:pPr marL="108000" indent="-108000" latinLnBrk="0">
                <a:lnSpc>
                  <a:spcPts val="1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전송 구간 암호화 및 </a:t>
              </a:r>
              <a:r>
                <a:rPr lang="ko-KR" altLang="en-US" sz="900" b="1" kern="0" spc="-30" dirty="0" err="1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무결성</a:t>
              </a: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확인 전송 </a:t>
              </a:r>
              <a:endPara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9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전송 감사 기록 생성 </a:t>
              </a:r>
            </a:p>
          </p:txBody>
        </p:sp>
        <p:sp>
          <p:nvSpPr>
            <p:cNvPr id="175" name="Rectangle 137">
              <a:extLst>
                <a:ext uri="{FF2B5EF4-FFF2-40B4-BE49-F238E27FC236}">
                  <a16:creationId xmlns:a16="http://schemas.microsoft.com/office/drawing/2014/main" id="{8A007A0E-D3D1-4DF1-87C6-FC373C36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016" y="1196752"/>
              <a:ext cx="1279540" cy="15121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D6EE2A9-9756-4EA5-86EF-D6A960637AB5}"/>
                </a:ext>
              </a:extLst>
            </p:cNvPr>
            <p:cNvSpPr txBox="1"/>
            <p:nvPr/>
          </p:nvSpPr>
          <p:spPr>
            <a:xfrm>
              <a:off x="5255904" y="1700808"/>
              <a:ext cx="93610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CoreBridge® </a:t>
              </a:r>
            </a:p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코아 엔진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63B392E1-04D8-47AA-8846-732868394D5D}"/>
              </a:ext>
            </a:extLst>
          </p:cNvPr>
          <p:cNvSpPr txBox="1"/>
          <p:nvPr/>
        </p:nvSpPr>
        <p:spPr>
          <a:xfrm>
            <a:off x="3630476" y="5453140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EC732C1-9C1E-44E5-BE05-AAA3F18133B5}"/>
              </a:ext>
            </a:extLst>
          </p:cNvPr>
          <p:cNvSpPr txBox="1"/>
          <p:nvPr/>
        </p:nvSpPr>
        <p:spPr>
          <a:xfrm>
            <a:off x="7680176" y="5453140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82F14B4-6194-46AB-AB44-8D82D34BFC86}"/>
              </a:ext>
            </a:extLst>
          </p:cNvPr>
          <p:cNvSpPr txBox="1"/>
          <p:nvPr/>
        </p:nvSpPr>
        <p:spPr>
          <a:xfrm>
            <a:off x="5507179" y="5023803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37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80899BE-DEC8-4428-AAE2-E42324333BA8}"/>
              </a:ext>
            </a:extLst>
          </p:cNvPr>
          <p:cNvSpPr txBox="1"/>
          <p:nvPr/>
        </p:nvSpPr>
        <p:spPr>
          <a:xfrm>
            <a:off x="4733012" y="1567059"/>
            <a:ext cx="6192688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국가기관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CC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인증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완전한 물리적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단절을 통하여 외부로부터의 해킹 및 접근 경로를 원천적으로 차단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사전에 정의된 연계정책에 따라서 해당하는 작업 수행</a:t>
            </a:r>
          </a:p>
        </p:txBody>
      </p:sp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/>
              <a:t>보안성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0C931-9A0A-429A-8AB4-897F23891C75}"/>
              </a:ext>
            </a:extLst>
          </p:cNvPr>
          <p:cNvSpPr txBox="1"/>
          <p:nvPr/>
        </p:nvSpPr>
        <p:spPr>
          <a:xfrm>
            <a:off x="1120124" y="1623056"/>
            <a:ext cx="3024336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ts val="1800"/>
              </a:lnSpc>
            </a:pPr>
            <a:r>
              <a:rPr lang="ko-KR" altLang="en-US" sz="12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망 분리 보안지침 충족 </a:t>
            </a:r>
            <a:endParaRPr lang="en-US" altLang="ko-KR" sz="12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D7AEE82B-F8AA-40A9-B0D3-DCAC2A113692}"/>
              </a:ext>
            </a:extLst>
          </p:cNvPr>
          <p:cNvCxnSpPr/>
          <p:nvPr/>
        </p:nvCxnSpPr>
        <p:spPr>
          <a:xfrm>
            <a:off x="1143000" y="6453336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BBEAF99-85FA-4675-9DB5-13F665B067CF}"/>
              </a:ext>
            </a:extLst>
          </p:cNvPr>
          <p:cNvCxnSpPr>
            <a:cxnSpLocks/>
          </p:cNvCxnSpPr>
          <p:nvPr/>
        </p:nvCxnSpPr>
        <p:spPr>
          <a:xfrm>
            <a:off x="4609711" y="1559494"/>
            <a:ext cx="0" cy="7198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05880DA4-DC30-4029-8253-01337E918371}"/>
              </a:ext>
            </a:extLst>
          </p:cNvPr>
          <p:cNvSpPr/>
          <p:nvPr/>
        </p:nvSpPr>
        <p:spPr bwMode="auto">
          <a:xfrm>
            <a:off x="1143000" y="2276872"/>
            <a:ext cx="9906000" cy="41764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>
            <a:noFill/>
            <a:round/>
            <a:headEnd type="none" w="sm" len="sm"/>
            <a:tailEnd type="none" w="sm" len="sm"/>
          </a:ln>
          <a:ex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Round Same Side Corner Rectangle 16">
            <a:extLst>
              <a:ext uri="{FF2B5EF4-FFF2-40B4-BE49-F238E27FC236}">
                <a16:creationId xmlns:a16="http://schemas.microsoft.com/office/drawing/2014/main" id="{D967BB55-9E45-4986-BF87-232DFA1EF7EA}"/>
              </a:ext>
            </a:extLst>
          </p:cNvPr>
          <p:cNvSpPr/>
          <p:nvPr/>
        </p:nvSpPr>
        <p:spPr>
          <a:xfrm>
            <a:off x="3239071" y="2495347"/>
            <a:ext cx="5713858" cy="3722351"/>
          </a:xfrm>
          <a:prstGeom prst="round2SameRect">
            <a:avLst>
              <a:gd name="adj1" fmla="val 2552"/>
              <a:gd name="adj2" fmla="val 2709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365760" rIns="182880" bIns="91440" rtlCol="0" anchor="t">
            <a:noAutofit/>
          </a:bodyPr>
          <a:lstStyle/>
          <a:p>
            <a:pPr marL="0" lvl="2" defTabSz="1040625" eaLnBrk="0" fontAlgn="base" latinLnBrk="0" hangingPunct="0">
              <a:spcBef>
                <a:spcPts val="400"/>
              </a:spcBef>
              <a:spcAft>
                <a:spcPts val="400"/>
              </a:spcAft>
              <a:buClr>
                <a:srgbClr val="2D4B93">
                  <a:lumMod val="50000"/>
                </a:srgbClr>
              </a:buClr>
              <a:buSzPct val="100000"/>
              <a:tabLst>
                <a:tab pos="4572000" algn="r"/>
              </a:tabLst>
              <a:defRPr/>
            </a:pPr>
            <a:endParaRPr lang="en-US" sz="1600" kern="0" spc="-30" dirty="0">
              <a:ln w="3175">
                <a:solidFill>
                  <a:srgbClr val="000000">
                    <a:alpha val="17000"/>
                  </a:srgbClr>
                </a:solidFill>
              </a:ln>
              <a:solidFill>
                <a:srgbClr val="000000">
                  <a:lumMod val="85000"/>
                  <a:lumOff val="15000"/>
                </a:srgbClr>
              </a:solidFill>
              <a:latin typeface="Segoe" pitchFamily="34" charset="0"/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5E24B102-F008-42A4-88B9-DDAA45933B5A}"/>
              </a:ext>
            </a:extLst>
          </p:cNvPr>
          <p:cNvCxnSpPr/>
          <p:nvPr/>
        </p:nvCxnSpPr>
        <p:spPr>
          <a:xfrm>
            <a:off x="2567608" y="5540704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AB6679DA-CA03-4B06-81BA-BB9F400474E1}"/>
              </a:ext>
            </a:extLst>
          </p:cNvPr>
          <p:cNvCxnSpPr/>
          <p:nvPr/>
        </p:nvCxnSpPr>
        <p:spPr>
          <a:xfrm>
            <a:off x="4249018" y="5540705"/>
            <a:ext cx="3719190" cy="12533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F1A37A3E-0E00-4392-B70D-EDC7D3B18936}"/>
              </a:ext>
            </a:extLst>
          </p:cNvPr>
          <p:cNvCxnSpPr/>
          <p:nvPr/>
        </p:nvCxnSpPr>
        <p:spPr>
          <a:xfrm flipV="1">
            <a:off x="8281466" y="5540704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10">
            <a:extLst>
              <a:ext uri="{FF2B5EF4-FFF2-40B4-BE49-F238E27FC236}">
                <a16:creationId xmlns:a16="http://schemas.microsoft.com/office/drawing/2014/main" id="{241B3912-CB56-42AC-AAF5-62E93A14583A}"/>
              </a:ext>
            </a:extLst>
          </p:cNvPr>
          <p:cNvSpPr>
            <a:spLocks noEditPoints="1"/>
          </p:cNvSpPr>
          <p:nvPr/>
        </p:nvSpPr>
        <p:spPr bwMode="black">
          <a:xfrm>
            <a:off x="3910534" y="5216284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sp>
        <p:nvSpPr>
          <p:cNvPr id="66" name="Rounded Rectangle 209">
            <a:extLst>
              <a:ext uri="{FF2B5EF4-FFF2-40B4-BE49-F238E27FC236}">
                <a16:creationId xmlns:a16="http://schemas.microsoft.com/office/drawing/2014/main" id="{1755CCE0-3456-47FC-AA81-8098E36F4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789040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67" name="Group 67">
            <a:extLst>
              <a:ext uri="{FF2B5EF4-FFF2-40B4-BE49-F238E27FC236}">
                <a16:creationId xmlns:a16="http://schemas.microsoft.com/office/drawing/2014/main" id="{A8D49A7A-EACD-4BA2-A877-35A6BACFC2DA}"/>
              </a:ext>
            </a:extLst>
          </p:cNvPr>
          <p:cNvGrpSpPr/>
          <p:nvPr/>
        </p:nvGrpSpPr>
        <p:grpSpPr>
          <a:xfrm>
            <a:off x="1830358" y="4797152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8" name="Freeform 191">
              <a:extLst>
                <a:ext uri="{FF2B5EF4-FFF2-40B4-BE49-F238E27FC236}">
                  <a16:creationId xmlns:a16="http://schemas.microsoft.com/office/drawing/2014/main" id="{39034514-B604-4D66-A3D9-B76C514E4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207">
              <a:extLst>
                <a:ext uri="{FF2B5EF4-FFF2-40B4-BE49-F238E27FC236}">
                  <a16:creationId xmlns:a16="http://schemas.microsoft.com/office/drawing/2014/main" id="{6AA549B5-D11D-49EC-BAFC-7C00F4C1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0" name="Picture 12">
            <a:extLst>
              <a:ext uri="{FF2B5EF4-FFF2-40B4-BE49-F238E27FC236}">
                <a16:creationId xmlns:a16="http://schemas.microsoft.com/office/drawing/2014/main" id="{56E73400-F95F-4425-BF18-FBCB8B845A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04" y="4333696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9E7FB8-3EAB-4717-B8CD-819DCAC7A774}"/>
              </a:ext>
            </a:extLst>
          </p:cNvPr>
          <p:cNvSpPr txBox="1"/>
          <p:nvPr/>
        </p:nvSpPr>
        <p:spPr>
          <a:xfrm>
            <a:off x="1559496" y="3861049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pic>
        <p:nvPicPr>
          <p:cNvPr id="72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985CCA4A-738D-4D5D-B252-67F3E87B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2" y="5517232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ounded Rectangle 209">
            <a:extLst>
              <a:ext uri="{FF2B5EF4-FFF2-40B4-BE49-F238E27FC236}">
                <a16:creationId xmlns:a16="http://schemas.microsoft.com/office/drawing/2014/main" id="{D51B6A55-A68A-45B9-AE42-2969DC02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3789041"/>
            <a:ext cx="1152128" cy="2441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74" name="Group 67">
            <a:extLst>
              <a:ext uri="{FF2B5EF4-FFF2-40B4-BE49-F238E27FC236}">
                <a16:creationId xmlns:a16="http://schemas.microsoft.com/office/drawing/2014/main" id="{581BA77B-2441-4010-B47F-025D4419FF6E}"/>
              </a:ext>
            </a:extLst>
          </p:cNvPr>
          <p:cNvGrpSpPr/>
          <p:nvPr/>
        </p:nvGrpSpPr>
        <p:grpSpPr>
          <a:xfrm>
            <a:off x="10039348" y="4790485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5" name="Freeform 191">
              <a:extLst>
                <a:ext uri="{FF2B5EF4-FFF2-40B4-BE49-F238E27FC236}">
                  <a16:creationId xmlns:a16="http://schemas.microsoft.com/office/drawing/2014/main" id="{EB76F5AA-FE3D-40C2-8186-25CBB6129E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207">
              <a:extLst>
                <a:ext uri="{FF2B5EF4-FFF2-40B4-BE49-F238E27FC236}">
                  <a16:creationId xmlns:a16="http://schemas.microsoft.com/office/drawing/2014/main" id="{301B320B-9A4E-42DD-ACF4-399C24A3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7" name="Picture 12">
            <a:extLst>
              <a:ext uri="{FF2B5EF4-FFF2-40B4-BE49-F238E27FC236}">
                <a16:creationId xmlns:a16="http://schemas.microsoft.com/office/drawing/2014/main" id="{C6D456B3-6422-4D2D-8283-BD19C3982C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894" y="4327029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A4ACEC3-C2EA-43B5-955C-295ADC7656AE}"/>
              </a:ext>
            </a:extLst>
          </p:cNvPr>
          <p:cNvSpPr txBox="1"/>
          <p:nvPr/>
        </p:nvSpPr>
        <p:spPr>
          <a:xfrm>
            <a:off x="9768408" y="3854382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79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161B75F1-0DC3-42C0-9E4F-008EFAE2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2" y="5510565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그림 79" descr="cb_logo_r.png">
            <a:extLst>
              <a:ext uri="{FF2B5EF4-FFF2-40B4-BE49-F238E27FC236}">
                <a16:creationId xmlns:a16="http://schemas.microsoft.com/office/drawing/2014/main" id="{B9094BC7-58D2-49F7-A395-461A001C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448" y="5713908"/>
            <a:ext cx="316396" cy="100069"/>
          </a:xfrm>
          <a:prstGeom prst="rect">
            <a:avLst/>
          </a:prstGeom>
        </p:spPr>
      </p:pic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C2AAE9EA-797D-46B4-84CD-2CA9D2D53AB7}"/>
              </a:ext>
            </a:extLst>
          </p:cNvPr>
          <p:cNvCxnSpPr/>
          <p:nvPr/>
        </p:nvCxnSpPr>
        <p:spPr>
          <a:xfrm>
            <a:off x="1127448" y="2276872"/>
            <a:ext cx="990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37">
            <a:extLst>
              <a:ext uri="{FF2B5EF4-FFF2-40B4-BE49-F238E27FC236}">
                <a16:creationId xmlns:a16="http://schemas.microsoft.com/office/drawing/2014/main" id="{892117C7-C591-4CBC-AFAF-8D104B22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2924945"/>
            <a:ext cx="2528906" cy="1762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83" name="Rectangle 137">
            <a:extLst>
              <a:ext uri="{FF2B5EF4-FFF2-40B4-BE49-F238E27FC236}">
                <a16:creationId xmlns:a16="http://schemas.microsoft.com/office/drawing/2014/main" id="{71E8073E-0687-49A1-8D2E-2CF2275D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764" y="2924944"/>
            <a:ext cx="2528906" cy="1762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latinLnBrk="0">
              <a:defRPr/>
            </a:pPr>
            <a:endParaRPr lang="ko-KR" altLang="ko-KR" kern="0">
              <a:solidFill>
                <a:sysClr val="windowText" lastClr="000000"/>
              </a:solidFill>
            </a:endParaRPr>
          </a:p>
        </p:txBody>
      </p:sp>
      <p:sp>
        <p:nvSpPr>
          <p:cNvPr id="84" name="AutoShape 44">
            <a:extLst>
              <a:ext uri="{FF2B5EF4-FFF2-40B4-BE49-F238E27FC236}">
                <a16:creationId xmlns:a16="http://schemas.microsoft.com/office/drawing/2014/main" id="{DF679E8F-C098-4209-88DE-9D9ADA4519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31704" y="2708920"/>
            <a:ext cx="2528906" cy="2636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defTabSz="814388" latinLnBrk="0">
              <a:spcAft>
                <a:spcPct val="30000"/>
              </a:spcAft>
              <a:defRPr/>
            </a:pPr>
            <a:endParaRPr lang="en-US" altLang="ko-KR" sz="1600" kern="0" dirty="0">
              <a:solidFill>
                <a:srgbClr val="AAAAAA"/>
              </a:solidFill>
            </a:endParaRPr>
          </a:p>
        </p:txBody>
      </p:sp>
      <p:sp>
        <p:nvSpPr>
          <p:cNvPr id="85" name="AutoShape 44">
            <a:extLst>
              <a:ext uri="{FF2B5EF4-FFF2-40B4-BE49-F238E27FC236}">
                <a16:creationId xmlns:a16="http://schemas.microsoft.com/office/drawing/2014/main" id="{CAF3C5EF-6A36-47B6-8850-1A4A109D1B8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22764" y="2708920"/>
            <a:ext cx="2528906" cy="2636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defTabSz="814388" latinLnBrk="0">
              <a:spcAft>
                <a:spcPct val="30000"/>
              </a:spcAft>
              <a:defRPr/>
            </a:pPr>
            <a:endParaRPr lang="en-US" altLang="ko-KR" sz="1600" kern="0" dirty="0">
              <a:solidFill>
                <a:srgbClr val="AAAAAA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FEF9D3-20A3-411D-8FF8-7F829D882120}"/>
              </a:ext>
            </a:extLst>
          </p:cNvPr>
          <p:cNvSpPr txBox="1"/>
          <p:nvPr/>
        </p:nvSpPr>
        <p:spPr>
          <a:xfrm>
            <a:off x="3431704" y="2708921"/>
            <a:ext cx="2528906" cy="28469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완전한 물리적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단절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7381BE8-1728-4705-A50D-3CEE5EE1166E}"/>
              </a:ext>
            </a:extLst>
          </p:cNvPr>
          <p:cNvSpPr txBox="1"/>
          <p:nvPr/>
        </p:nvSpPr>
        <p:spPr>
          <a:xfrm>
            <a:off x="6222923" y="2708921"/>
            <a:ext cx="2528906" cy="28469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보안강화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5651AA1-0951-47A4-9642-F74BFDCBCEB7}"/>
              </a:ext>
            </a:extLst>
          </p:cNvPr>
          <p:cNvSpPr txBox="1"/>
          <p:nvPr/>
        </p:nvSpPr>
        <p:spPr>
          <a:xfrm>
            <a:off x="6211139" y="3021921"/>
            <a:ext cx="2493951" cy="14003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사전에 정의된 전송 정책에 의해서만 해당 전송 수행 </a:t>
            </a:r>
          </a:p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연계구간 데이터 암호화와 암호 정합성 검증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후 자동삭제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(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휘발성 전송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)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기존 백신 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/ DLP / DRM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등의 보안 솔루션과 연동 지원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D6738D5-5083-413A-AB43-14492CDC5974}"/>
              </a:ext>
            </a:extLst>
          </p:cNvPr>
          <p:cNvSpPr txBox="1"/>
          <p:nvPr/>
        </p:nvSpPr>
        <p:spPr>
          <a:xfrm>
            <a:off x="3431705" y="3021921"/>
            <a:ext cx="249395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InfiniBand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분리망간 중간 전송  매체로 사용</a:t>
            </a:r>
          </a:p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로 연계되지 않으므로 외부로부터의 해킹 및 접근 경로를 원천적으로 차단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marL="108000" indent="-108000" latinLnBrk="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90" name="AutoShape 11">
            <a:extLst>
              <a:ext uri="{FF2B5EF4-FFF2-40B4-BE49-F238E27FC236}">
                <a16:creationId xmlns:a16="http://schemas.microsoft.com/office/drawing/2014/main" id="{AF125374-000E-4354-9A67-71DAC57DAE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87548" y="5408260"/>
            <a:ext cx="1880461" cy="278260"/>
          </a:xfrm>
          <a:prstGeom prst="homePlate">
            <a:avLst>
              <a:gd name="adj" fmla="val 44255"/>
            </a:avLst>
          </a:prstGeom>
          <a:gradFill rotWithShape="1">
            <a:gsLst>
              <a:gs pos="0">
                <a:srgbClr val="0183B7">
                  <a:gamma/>
                  <a:shade val="85882"/>
                  <a:invGamma/>
                  <a:alpha val="0"/>
                </a:srgbClr>
              </a:gs>
              <a:gs pos="100000">
                <a:srgbClr val="0183B7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152" tIns="73152" rIns="256032" bIns="73152" anchor="ctr"/>
          <a:lstStyle/>
          <a:p>
            <a:pPr algn="r" defTabSz="814388" latinLnBrk="0">
              <a:defRPr/>
            </a:pPr>
            <a:endParaRPr lang="en-US" kern="0" dirty="0">
              <a:solidFill>
                <a:srgbClr val="FFFFFF"/>
              </a:solidFill>
              <a:latin typeface="Arial" pitchFamily="-105" charset="0"/>
              <a:ea typeface="Arial" pitchFamily="-105" charset="0"/>
              <a:cs typeface="Arial" pitchFamily="-105" charset="0"/>
              <a:sym typeface="Arial" pitchFamily="-105" charset="0"/>
            </a:endParaRPr>
          </a:p>
        </p:txBody>
      </p:sp>
      <p:sp>
        <p:nvSpPr>
          <p:cNvPr id="91" name="AutoShape 11">
            <a:extLst>
              <a:ext uri="{FF2B5EF4-FFF2-40B4-BE49-F238E27FC236}">
                <a16:creationId xmlns:a16="http://schemas.microsoft.com/office/drawing/2014/main" id="{16D8E609-6640-4081-8939-AEA2CFFF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403084"/>
            <a:ext cx="1853795" cy="278260"/>
          </a:xfrm>
          <a:prstGeom prst="homePlate">
            <a:avLst>
              <a:gd name="adj" fmla="val 44255"/>
            </a:avLst>
          </a:prstGeom>
          <a:gradFill rotWithShape="1">
            <a:gsLst>
              <a:gs pos="0">
                <a:srgbClr val="0183B7">
                  <a:gamma/>
                  <a:shade val="85882"/>
                  <a:invGamma/>
                  <a:alpha val="0"/>
                </a:srgbClr>
              </a:gs>
              <a:gs pos="100000">
                <a:srgbClr val="0183B7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152" tIns="73152" rIns="256032" bIns="73152" anchor="ctr"/>
          <a:lstStyle/>
          <a:p>
            <a:pPr algn="r" defTabSz="814388" latinLnBrk="0">
              <a:defRPr/>
            </a:pPr>
            <a:endParaRPr lang="en-US" kern="0" dirty="0">
              <a:solidFill>
                <a:srgbClr val="FFFFFF"/>
              </a:solidFill>
              <a:latin typeface="Arial" pitchFamily="-105" charset="0"/>
              <a:ea typeface="Arial" pitchFamily="-105" charset="0"/>
              <a:cs typeface="Arial" pitchFamily="-105" charset="0"/>
              <a:sym typeface="Arial" pitchFamily="-105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5D27B6-502A-44C3-B2D6-4FF0E6BFB0AE}"/>
              </a:ext>
            </a:extLst>
          </p:cNvPr>
          <p:cNvSpPr txBox="1"/>
          <p:nvPr/>
        </p:nvSpPr>
        <p:spPr>
          <a:xfrm>
            <a:off x="4079776" y="5390022"/>
            <a:ext cx="4032448" cy="28469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구간 암호화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A28214-9312-43BA-ACE5-C6470F6C330E}"/>
              </a:ext>
            </a:extLst>
          </p:cNvPr>
          <p:cNvSpPr txBox="1"/>
          <p:nvPr/>
        </p:nvSpPr>
        <p:spPr>
          <a:xfrm>
            <a:off x="6392499" y="4859284"/>
            <a:ext cx="1241072" cy="476071"/>
          </a:xfrm>
          <a:prstGeom prst="wedgeEllipseCallout">
            <a:avLst>
              <a:gd name="adj1" fmla="val -70007"/>
              <a:gd name="adj2" fmla="val 67253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B983788-68BE-4161-BB35-27BFE4CFC4F1}"/>
              </a:ext>
            </a:extLst>
          </p:cNvPr>
          <p:cNvSpPr txBox="1"/>
          <p:nvPr/>
        </p:nvSpPr>
        <p:spPr>
          <a:xfrm>
            <a:off x="6439106" y="4952846"/>
            <a:ext cx="1160597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후 자동삭제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A46CCB-8D54-41B6-9C1B-360EDC871ADD}"/>
              </a:ext>
            </a:extLst>
          </p:cNvPr>
          <p:cNvSpPr txBox="1"/>
          <p:nvPr/>
        </p:nvSpPr>
        <p:spPr>
          <a:xfrm>
            <a:off x="8402091" y="4508509"/>
            <a:ext cx="1101677" cy="476071"/>
          </a:xfrm>
          <a:prstGeom prst="wedgeEllipseCallout">
            <a:avLst>
              <a:gd name="adj1" fmla="val -66656"/>
              <a:gd name="adj2" fmla="val 5702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EA5A0F-1558-4757-B4C9-54F5CFA26A2B}"/>
              </a:ext>
            </a:extLst>
          </p:cNvPr>
          <p:cNvSpPr txBox="1"/>
          <p:nvPr/>
        </p:nvSpPr>
        <p:spPr>
          <a:xfrm>
            <a:off x="8421035" y="4398843"/>
            <a:ext cx="1084742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사전에 정의된 정책에 따라서 해당 작업 수행 </a:t>
            </a:r>
          </a:p>
        </p:txBody>
      </p:sp>
      <p:sp>
        <p:nvSpPr>
          <p:cNvPr id="98" name="Freeform 10">
            <a:extLst>
              <a:ext uri="{FF2B5EF4-FFF2-40B4-BE49-F238E27FC236}">
                <a16:creationId xmlns:a16="http://schemas.microsoft.com/office/drawing/2014/main" id="{4173FCE3-FE14-48A1-B7A4-97C28652C4C4}"/>
              </a:ext>
            </a:extLst>
          </p:cNvPr>
          <p:cNvSpPr>
            <a:spLocks noEditPoints="1"/>
          </p:cNvSpPr>
          <p:nvPr/>
        </p:nvSpPr>
        <p:spPr bwMode="black">
          <a:xfrm>
            <a:off x="7968208" y="5216284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99" name="그림 98" descr="cb_logo_r.png">
            <a:extLst>
              <a:ext uri="{FF2B5EF4-FFF2-40B4-BE49-F238E27FC236}">
                <a16:creationId xmlns:a16="http://schemas.microsoft.com/office/drawing/2014/main" id="{E4E44EB9-7E75-4D4A-B578-4A7D8C1CD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274" y="5712475"/>
            <a:ext cx="316396" cy="10006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8C525156-3336-4FBB-8D9A-DCACD6276D8F}"/>
              </a:ext>
            </a:extLst>
          </p:cNvPr>
          <p:cNvSpPr txBox="1"/>
          <p:nvPr/>
        </p:nvSpPr>
        <p:spPr>
          <a:xfrm>
            <a:off x="3630476" y="5828737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D934CA6-D9B0-40C8-9668-24008EEE41FB}"/>
              </a:ext>
            </a:extLst>
          </p:cNvPr>
          <p:cNvSpPr txBox="1"/>
          <p:nvPr/>
        </p:nvSpPr>
        <p:spPr>
          <a:xfrm>
            <a:off x="7680176" y="5828737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3268A91-7F0F-4868-855E-7DB1D651D7A0}"/>
              </a:ext>
            </a:extLst>
          </p:cNvPr>
          <p:cNvSpPr txBox="1"/>
          <p:nvPr/>
        </p:nvSpPr>
        <p:spPr>
          <a:xfrm>
            <a:off x="5634283" y="5774258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260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191387" y="180753"/>
            <a:ext cx="117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b="1" dirty="0" err="1"/>
              <a:t>구조│</a:t>
            </a:r>
            <a:r>
              <a:rPr kumimoji="1" lang="ko-KR" altLang="en-US" sz="1400" b="1" dirty="0" err="1"/>
              <a:t>정보의</a:t>
            </a:r>
            <a:r>
              <a:rPr kumimoji="1" lang="ko-KR" altLang="en-US" sz="1400" b="1" dirty="0"/>
              <a:t> 보안성 </a:t>
            </a:r>
          </a:p>
        </p:txBody>
      </p:sp>
      <p:sp>
        <p:nvSpPr>
          <p:cNvPr id="50" name="Round Same Side Corner Rectangle 16">
            <a:extLst>
              <a:ext uri="{FF2B5EF4-FFF2-40B4-BE49-F238E27FC236}">
                <a16:creationId xmlns:a16="http://schemas.microsoft.com/office/drawing/2014/main" id="{00C21924-BE91-4500-99B4-0DBF4390B204}"/>
              </a:ext>
            </a:extLst>
          </p:cNvPr>
          <p:cNvSpPr/>
          <p:nvPr/>
        </p:nvSpPr>
        <p:spPr>
          <a:xfrm>
            <a:off x="4082141" y="3336270"/>
            <a:ext cx="4055484" cy="2829034"/>
          </a:xfrm>
          <a:prstGeom prst="round2SameRect">
            <a:avLst>
              <a:gd name="adj1" fmla="val 2552"/>
              <a:gd name="adj2" fmla="val 2709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365760" rIns="182880" bIns="91440" rtlCol="0" anchor="t">
            <a:noAutofit/>
          </a:bodyPr>
          <a:lstStyle/>
          <a:p>
            <a:pPr marL="0" lvl="2" defTabSz="1040625" eaLnBrk="0" fontAlgn="base" latinLnBrk="0" hangingPunct="0">
              <a:spcBef>
                <a:spcPts val="400"/>
              </a:spcBef>
              <a:spcAft>
                <a:spcPts val="400"/>
              </a:spcAft>
              <a:buClr>
                <a:srgbClr val="2D4B93">
                  <a:lumMod val="50000"/>
                </a:srgbClr>
              </a:buClr>
              <a:buSzPct val="100000"/>
              <a:tabLst>
                <a:tab pos="4572000" algn="r"/>
              </a:tabLst>
              <a:defRPr/>
            </a:pPr>
            <a:endParaRPr lang="en-US" sz="1600" kern="0" spc="-30" dirty="0">
              <a:ln w="3175">
                <a:solidFill>
                  <a:srgbClr val="000000">
                    <a:alpha val="17000"/>
                  </a:srgbClr>
                </a:solidFill>
              </a:ln>
              <a:solidFill>
                <a:srgbClr val="000000">
                  <a:lumMod val="85000"/>
                  <a:lumOff val="15000"/>
                </a:srgbClr>
              </a:solidFill>
              <a:latin typeface="Segoe" pitchFamily="34" charset="0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B80DDA9-BE86-4B6B-BC2A-7A0EC18C801F}"/>
              </a:ext>
            </a:extLst>
          </p:cNvPr>
          <p:cNvCxnSpPr/>
          <p:nvPr/>
        </p:nvCxnSpPr>
        <p:spPr>
          <a:xfrm>
            <a:off x="2567608" y="5165107"/>
            <a:ext cx="134292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3D679012-DB98-49A7-AC63-DC6D4952C1BB}"/>
              </a:ext>
            </a:extLst>
          </p:cNvPr>
          <p:cNvCxnSpPr/>
          <p:nvPr/>
        </p:nvCxnSpPr>
        <p:spPr>
          <a:xfrm>
            <a:off x="4249018" y="5165108"/>
            <a:ext cx="3719190" cy="12533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1118B88C-7510-4424-9E6B-9FEF8236C370}"/>
              </a:ext>
            </a:extLst>
          </p:cNvPr>
          <p:cNvCxnSpPr/>
          <p:nvPr/>
        </p:nvCxnSpPr>
        <p:spPr>
          <a:xfrm flipV="1">
            <a:off x="8281466" y="5165107"/>
            <a:ext cx="1342926" cy="3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5970CE5-7695-4F2E-B240-BADE0F740F6C}"/>
              </a:ext>
            </a:extLst>
          </p:cNvPr>
          <p:cNvGrpSpPr/>
          <p:nvPr/>
        </p:nvGrpSpPr>
        <p:grpSpPr>
          <a:xfrm>
            <a:off x="2711624" y="5734505"/>
            <a:ext cx="1152128" cy="373739"/>
            <a:chOff x="3726391" y="5805264"/>
            <a:chExt cx="2386654" cy="373739"/>
          </a:xfrm>
        </p:grpSpPr>
        <p:sp>
          <p:nvSpPr>
            <p:cNvPr id="56" name="Left-Right Arrow 63">
              <a:extLst>
                <a:ext uri="{FF2B5EF4-FFF2-40B4-BE49-F238E27FC236}">
                  <a16:creationId xmlns:a16="http://schemas.microsoft.com/office/drawing/2014/main" id="{360BAC58-BF80-45B6-B64A-331350E76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391" y="5805264"/>
              <a:ext cx="2386654" cy="373739"/>
            </a:xfrm>
            <a:prstGeom prst="leftRightArrow">
              <a:avLst>
                <a:gd name="adj1" fmla="val 73537"/>
                <a:gd name="adj2" fmla="val 49953"/>
              </a:avLst>
            </a:prstGeom>
            <a:gradFill rotWithShape="0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rgbClr val="FFFFFF">
                  <a:alpha val="5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lnSpc>
                  <a:spcPct val="90000"/>
                </a:lnSpc>
                <a:buClr>
                  <a:srgbClr val="FFFFFF"/>
                </a:buClr>
                <a:defRPr/>
              </a:pPr>
              <a:endParaRPr lang="en-US" sz="1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2EF06C8-5D6A-4309-AFEA-DCB0E3482E16}"/>
                </a:ext>
              </a:extLst>
            </p:cNvPr>
            <p:cNvSpPr txBox="1"/>
            <p:nvPr/>
          </p:nvSpPr>
          <p:spPr>
            <a:xfrm>
              <a:off x="3872881" y="5851145"/>
              <a:ext cx="208823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</a:p>
          </p:txBody>
        </p:sp>
      </p:grpSp>
      <p:sp>
        <p:nvSpPr>
          <p:cNvPr id="104" name="Rounded Rectangle 209">
            <a:extLst>
              <a:ext uri="{FF2B5EF4-FFF2-40B4-BE49-F238E27FC236}">
                <a16:creationId xmlns:a16="http://schemas.microsoft.com/office/drawing/2014/main" id="{C8075C4F-00BD-4DDC-AF77-EB94A0288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3646273"/>
            <a:ext cx="1152128" cy="2441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05" name="Group 67">
            <a:extLst>
              <a:ext uri="{FF2B5EF4-FFF2-40B4-BE49-F238E27FC236}">
                <a16:creationId xmlns:a16="http://schemas.microsoft.com/office/drawing/2014/main" id="{FB04BA57-8B0F-438A-997B-DC23FFBD9681}"/>
              </a:ext>
            </a:extLst>
          </p:cNvPr>
          <p:cNvGrpSpPr/>
          <p:nvPr/>
        </p:nvGrpSpPr>
        <p:grpSpPr>
          <a:xfrm>
            <a:off x="10039348" y="4647717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6" name="Freeform 191">
              <a:extLst>
                <a:ext uri="{FF2B5EF4-FFF2-40B4-BE49-F238E27FC236}">
                  <a16:creationId xmlns:a16="http://schemas.microsoft.com/office/drawing/2014/main" id="{79B47A19-DE79-4A67-AEBB-0D9ED9BDB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Freeform 207">
              <a:extLst>
                <a:ext uri="{FF2B5EF4-FFF2-40B4-BE49-F238E27FC236}">
                  <a16:creationId xmlns:a16="http://schemas.microsoft.com/office/drawing/2014/main" id="{F99BB7E3-C678-496B-ABD7-C59DF5301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08" name="Picture 12">
            <a:extLst>
              <a:ext uri="{FF2B5EF4-FFF2-40B4-BE49-F238E27FC236}">
                <a16:creationId xmlns:a16="http://schemas.microsoft.com/office/drawing/2014/main" id="{34F51E4C-DB93-4503-BE8B-14B641BFC3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894" y="4184261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33D03C5-E3A3-4E09-8FE4-FDA802235BCB}"/>
              </a:ext>
            </a:extLst>
          </p:cNvPr>
          <p:cNvSpPr txBox="1"/>
          <p:nvPr/>
        </p:nvSpPr>
        <p:spPr>
          <a:xfrm>
            <a:off x="9768408" y="3711614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내부망</a:t>
            </a:r>
          </a:p>
        </p:txBody>
      </p:sp>
      <p:pic>
        <p:nvPicPr>
          <p:cNvPr id="110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E6AE3D5F-A4B5-40FC-ABB6-B7B3FBD8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2" y="5367797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50C545E7-4E02-4030-B2F1-FD667990F2F3}"/>
              </a:ext>
            </a:extLst>
          </p:cNvPr>
          <p:cNvGrpSpPr/>
          <p:nvPr/>
        </p:nvGrpSpPr>
        <p:grpSpPr>
          <a:xfrm>
            <a:off x="8328248" y="5734505"/>
            <a:ext cx="1152128" cy="373739"/>
            <a:chOff x="3726391" y="5805264"/>
            <a:chExt cx="2386654" cy="373739"/>
          </a:xfrm>
        </p:grpSpPr>
        <p:sp>
          <p:nvSpPr>
            <p:cNvPr id="112" name="Left-Right Arrow 63">
              <a:extLst>
                <a:ext uri="{FF2B5EF4-FFF2-40B4-BE49-F238E27FC236}">
                  <a16:creationId xmlns:a16="http://schemas.microsoft.com/office/drawing/2014/main" id="{F84E2349-1736-4BE5-80B9-5CB49D9D9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391" y="5805264"/>
              <a:ext cx="2386654" cy="373739"/>
            </a:xfrm>
            <a:prstGeom prst="leftRightArrow">
              <a:avLst>
                <a:gd name="adj1" fmla="val 73537"/>
                <a:gd name="adj2" fmla="val 49953"/>
              </a:avLst>
            </a:prstGeom>
            <a:gradFill rotWithShape="0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rgbClr val="FFFFFF">
                  <a:alpha val="5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lnSpc>
                  <a:spcPct val="90000"/>
                </a:lnSpc>
                <a:buClr>
                  <a:srgbClr val="FFFFFF"/>
                </a:buClr>
                <a:defRPr/>
              </a:pPr>
              <a:endParaRPr lang="en-US" sz="1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6E37981-6B4C-4B71-B873-35AEFD95D0D7}"/>
                </a:ext>
              </a:extLst>
            </p:cNvPr>
            <p:cNvSpPr txBox="1"/>
            <p:nvPr/>
          </p:nvSpPr>
          <p:spPr>
            <a:xfrm>
              <a:off x="3872881" y="5851145"/>
              <a:ext cx="2088233" cy="2846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</a:t>
              </a: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589BA6A2-E199-4567-8479-A81695105FFD}"/>
              </a:ext>
            </a:extLst>
          </p:cNvPr>
          <p:cNvGrpSpPr/>
          <p:nvPr/>
        </p:nvGrpSpPr>
        <p:grpSpPr>
          <a:xfrm>
            <a:off x="4536291" y="1623829"/>
            <a:ext cx="3117629" cy="1512169"/>
            <a:chOff x="5097016" y="1196752"/>
            <a:chExt cx="4680294" cy="1512169"/>
          </a:xfrm>
        </p:grpSpPr>
        <p:sp>
          <p:nvSpPr>
            <p:cNvPr id="115" name="Rectangle 137">
              <a:extLst>
                <a:ext uri="{FF2B5EF4-FFF2-40B4-BE49-F238E27FC236}">
                  <a16:creationId xmlns:a16="http://schemas.microsoft.com/office/drawing/2014/main" id="{2F514595-A1C6-4FC5-9A3B-7FFCA912D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016" y="1412776"/>
              <a:ext cx="4680294" cy="12961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AutoShape 44">
              <a:extLst>
                <a:ext uri="{FF2B5EF4-FFF2-40B4-BE49-F238E27FC236}">
                  <a16:creationId xmlns:a16="http://schemas.microsoft.com/office/drawing/2014/main" id="{E7B5C6D9-BBF7-4EE4-8854-7FFF073406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5714" y="1196752"/>
              <a:ext cx="4531596" cy="26363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defTabSz="814388" latinLnBrk="0">
                <a:spcAft>
                  <a:spcPct val="30000"/>
                </a:spcAft>
                <a:defRPr/>
              </a:pPr>
              <a:endParaRPr lang="en-US" altLang="ko-KR" sz="1600" kern="0" dirty="0">
                <a:solidFill>
                  <a:srgbClr val="AAAAAA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E4CAC3C-5C60-4216-8522-331CD1BACB1C}"/>
                </a:ext>
              </a:extLst>
            </p:cNvPr>
            <p:cNvSpPr txBox="1"/>
            <p:nvPr/>
          </p:nvSpPr>
          <p:spPr>
            <a:xfrm>
              <a:off x="5097016" y="1196752"/>
              <a:ext cx="4680294" cy="2846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정책기반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81BA5FA-AFAE-485E-BED2-614047E7F430}"/>
                </a:ext>
              </a:extLst>
            </p:cNvPr>
            <p:cNvSpPr txBox="1"/>
            <p:nvPr/>
          </p:nvSpPr>
          <p:spPr>
            <a:xfrm>
              <a:off x="5169024" y="1509752"/>
              <a:ext cx="4468959" cy="10926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사전에 정의된 전송 정책에 의해서만 전송 수행 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필요 시 단방향성 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Request 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만 가능 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(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역방향 송신 또는 접속 기능 차단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)</a:t>
              </a: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중계서버간에도 직접적인 접근 경로가 없음</a:t>
              </a: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027D0110-4900-4ACC-9A5C-E4C2011AC85A}"/>
              </a:ext>
            </a:extLst>
          </p:cNvPr>
          <p:cNvGrpSpPr/>
          <p:nvPr/>
        </p:nvGrpSpPr>
        <p:grpSpPr>
          <a:xfrm>
            <a:off x="1297343" y="1623828"/>
            <a:ext cx="3120369" cy="1527318"/>
            <a:chOff x="128464" y="1196752"/>
            <a:chExt cx="4680520" cy="1527318"/>
          </a:xfrm>
        </p:grpSpPr>
        <p:sp>
          <p:nvSpPr>
            <p:cNvPr id="120" name="Rectangle 137">
              <a:extLst>
                <a:ext uri="{FF2B5EF4-FFF2-40B4-BE49-F238E27FC236}">
                  <a16:creationId xmlns:a16="http://schemas.microsoft.com/office/drawing/2014/main" id="{B8DA83CC-29A4-448E-AD65-6FFA7F6D8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4" y="1427926"/>
              <a:ext cx="4680520" cy="12961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AutoShape 44">
              <a:extLst>
                <a:ext uri="{FF2B5EF4-FFF2-40B4-BE49-F238E27FC236}">
                  <a16:creationId xmlns:a16="http://schemas.microsoft.com/office/drawing/2014/main" id="{FA9E077E-722C-4A32-9BD8-9896681C3B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28464" y="1196752"/>
              <a:ext cx="4531596" cy="26363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defTabSz="814388" latinLnBrk="0">
                <a:spcAft>
                  <a:spcPct val="30000"/>
                </a:spcAft>
                <a:defRPr/>
              </a:pPr>
              <a:endParaRPr lang="en-US" altLang="ko-KR" sz="1600" kern="0" dirty="0">
                <a:solidFill>
                  <a:srgbClr val="AAAAAA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43B45A-A64C-4D49-AACC-F784F040CCA9}"/>
                </a:ext>
              </a:extLst>
            </p:cNvPr>
            <p:cNvSpPr txBox="1"/>
            <p:nvPr/>
          </p:nvSpPr>
          <p:spPr>
            <a:xfrm>
              <a:off x="128464" y="1196752"/>
              <a:ext cx="4680520" cy="2846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완전한 물리적 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TCP/IP 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단절 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3AE934C-6922-456E-A0E7-BEEBFB489273}"/>
                </a:ext>
              </a:extLst>
            </p:cNvPr>
            <p:cNvSpPr txBox="1"/>
            <p:nvPr/>
          </p:nvSpPr>
          <p:spPr>
            <a:xfrm>
              <a:off x="205380" y="1529497"/>
              <a:ext cx="4531595" cy="10926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통신 매체로 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InfiniBand 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사용</a:t>
              </a: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TCP/IP 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로 연계되지 않으므로 외부로부터의 해킹 및 접근 경로를 원천적 차단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00B7946-573B-45FA-B04E-8E5454A185DA}"/>
              </a:ext>
            </a:extLst>
          </p:cNvPr>
          <p:cNvSpPr txBox="1"/>
          <p:nvPr/>
        </p:nvSpPr>
        <p:spPr>
          <a:xfrm>
            <a:off x="6450651" y="4226024"/>
            <a:ext cx="1177391" cy="476071"/>
          </a:xfrm>
          <a:prstGeom prst="wedgeEllipseCallout">
            <a:avLst>
              <a:gd name="adj1" fmla="val -64549"/>
              <a:gd name="adj2" fmla="val 131652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E1A35D0-3AC0-4B72-B4EB-38728C2DC3F3}"/>
              </a:ext>
            </a:extLst>
          </p:cNvPr>
          <p:cNvSpPr txBox="1"/>
          <p:nvPr/>
        </p:nvSpPr>
        <p:spPr>
          <a:xfrm>
            <a:off x="6744072" y="4282710"/>
            <a:ext cx="792088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 후 자동삭제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5932B6B-63D8-4690-9234-720B99C62F50}"/>
              </a:ext>
            </a:extLst>
          </p:cNvPr>
          <p:cNvSpPr txBox="1"/>
          <p:nvPr/>
        </p:nvSpPr>
        <p:spPr>
          <a:xfrm>
            <a:off x="4439816" y="4291497"/>
            <a:ext cx="1006278" cy="476071"/>
          </a:xfrm>
          <a:prstGeom prst="wedgeEllipseCallout">
            <a:avLst>
              <a:gd name="adj1" fmla="val -72804"/>
              <a:gd name="adj2" fmla="val 59817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9AD33CA-D690-4F17-ACA4-2338AC4B1DB9}"/>
              </a:ext>
            </a:extLst>
          </p:cNvPr>
          <p:cNvSpPr txBox="1"/>
          <p:nvPr/>
        </p:nvSpPr>
        <p:spPr>
          <a:xfrm>
            <a:off x="4395116" y="4406220"/>
            <a:ext cx="1084742" cy="51552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사전에 정의된 정책에 따라서 해당 작업 수행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CF5ADDC-47E2-4BDB-9355-7AFE3CC4926D}"/>
              </a:ext>
            </a:extLst>
          </p:cNvPr>
          <p:cNvSpPr txBox="1"/>
          <p:nvPr/>
        </p:nvSpPr>
        <p:spPr>
          <a:xfrm>
            <a:off x="2352898" y="3252223"/>
            <a:ext cx="1510854" cy="476071"/>
          </a:xfrm>
          <a:prstGeom prst="wedgeEllipseCallout">
            <a:avLst>
              <a:gd name="adj1" fmla="val 52673"/>
              <a:gd name="adj2" fmla="val 91244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ko-KR" altLang="en-US" sz="1600" spc="-15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9" name="Freeform 10">
            <a:extLst>
              <a:ext uri="{FF2B5EF4-FFF2-40B4-BE49-F238E27FC236}">
                <a16:creationId xmlns:a16="http://schemas.microsoft.com/office/drawing/2014/main" id="{0AF275D0-E105-432B-A0C9-FE02EB99EA0E}"/>
              </a:ext>
            </a:extLst>
          </p:cNvPr>
          <p:cNvSpPr>
            <a:spLocks noEditPoints="1"/>
          </p:cNvSpPr>
          <p:nvPr/>
        </p:nvSpPr>
        <p:spPr bwMode="black">
          <a:xfrm>
            <a:off x="3910534" y="4840687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30" name="그림 129" descr="cb_logo_r.png">
            <a:extLst>
              <a:ext uri="{FF2B5EF4-FFF2-40B4-BE49-F238E27FC236}">
                <a16:creationId xmlns:a16="http://schemas.microsoft.com/office/drawing/2014/main" id="{F4E06CB9-400C-40A8-8BF7-B9CD64D62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448" y="5338311"/>
            <a:ext cx="316396" cy="100069"/>
          </a:xfrm>
          <a:prstGeom prst="rect">
            <a:avLst/>
          </a:prstGeom>
        </p:spPr>
      </p:pic>
      <p:sp>
        <p:nvSpPr>
          <p:cNvPr id="131" name="Freeform 10">
            <a:extLst>
              <a:ext uri="{FF2B5EF4-FFF2-40B4-BE49-F238E27FC236}">
                <a16:creationId xmlns:a16="http://schemas.microsoft.com/office/drawing/2014/main" id="{1BC53B2C-01F8-49B1-AFBD-50FD149B9572}"/>
              </a:ext>
            </a:extLst>
          </p:cNvPr>
          <p:cNvSpPr>
            <a:spLocks noEditPoints="1"/>
          </p:cNvSpPr>
          <p:nvPr/>
        </p:nvSpPr>
        <p:spPr bwMode="black">
          <a:xfrm>
            <a:off x="7968208" y="4840687"/>
            <a:ext cx="338484" cy="61245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7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pc="-122" dirty="0">
              <a:solidFill>
                <a:srgbClr val="FFFFFF">
                  <a:lumMod val="50000"/>
                </a:srgbClr>
              </a:solidFill>
              <a:latin typeface="Segoe Light" pitchFamily="34" charset="0"/>
            </a:endParaRPr>
          </a:p>
        </p:txBody>
      </p:sp>
      <p:pic>
        <p:nvPicPr>
          <p:cNvPr id="132" name="그림 131" descr="cb_logo_r.png">
            <a:extLst>
              <a:ext uri="{FF2B5EF4-FFF2-40B4-BE49-F238E27FC236}">
                <a16:creationId xmlns:a16="http://schemas.microsoft.com/office/drawing/2014/main" id="{852DA96B-77C2-4A6B-9A5F-C7AC60862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274" y="5336878"/>
            <a:ext cx="316396" cy="100069"/>
          </a:xfrm>
          <a:prstGeom prst="rect">
            <a:avLst/>
          </a:prstGeom>
        </p:spPr>
      </p:pic>
      <p:sp>
        <p:nvSpPr>
          <p:cNvPr id="133" name="AutoShape 12">
            <a:extLst>
              <a:ext uri="{FF2B5EF4-FFF2-40B4-BE49-F238E27FC236}">
                <a16:creationId xmlns:a16="http://schemas.microsoft.com/office/drawing/2014/main" id="{5C5AF77F-D116-4923-BCD6-DB0ABD64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378" y="4088122"/>
            <a:ext cx="1512168" cy="356345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4586B10-A768-4F9C-ACCC-76A26061BA3C}"/>
              </a:ext>
            </a:extLst>
          </p:cNvPr>
          <p:cNvSpPr txBox="1"/>
          <p:nvPr/>
        </p:nvSpPr>
        <p:spPr>
          <a:xfrm>
            <a:off x="3944527" y="4169162"/>
            <a:ext cx="1160597" cy="2333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전송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pic>
        <p:nvPicPr>
          <p:cNvPr id="135" name="Picture 41" descr="F:\[프리젠테이션]\[모음] 아이콘\[I like buttons]\[Button 2]\Banned.png">
            <a:extLst>
              <a:ext uri="{FF2B5EF4-FFF2-40B4-BE49-F238E27FC236}">
                <a16:creationId xmlns:a16="http://schemas.microsoft.com/office/drawing/2014/main" id="{1AF40187-41D2-4826-9066-463F0B0E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9308" y="4204057"/>
            <a:ext cx="270757" cy="270757"/>
          </a:xfrm>
          <a:prstGeom prst="rect">
            <a:avLst/>
          </a:prstGeom>
          <a:noFill/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EBCB2110-AF2E-4495-82A4-1393E6929280}"/>
              </a:ext>
            </a:extLst>
          </p:cNvPr>
          <p:cNvSpPr txBox="1"/>
          <p:nvPr/>
        </p:nvSpPr>
        <p:spPr>
          <a:xfrm>
            <a:off x="2353058" y="3277868"/>
            <a:ext cx="1519321" cy="51552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TCP/IP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송수신 구조 없음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정보 연계는 </a:t>
            </a:r>
            <a:r>
              <a:rPr lang="en-US" altLang="ko-KR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CoreBridge </a:t>
            </a:r>
            <a:r>
              <a:rPr lang="ko-KR" altLang="en-US" sz="9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를 경유해서만 가능</a:t>
            </a:r>
            <a:endParaRPr lang="en-US" altLang="ko-KR" sz="9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37" name="AutoShape 12">
            <a:extLst>
              <a:ext uri="{FF2B5EF4-FFF2-40B4-BE49-F238E27FC236}">
                <a16:creationId xmlns:a16="http://schemas.microsoft.com/office/drawing/2014/main" id="{58E8B05F-EDAC-4368-89DC-D33A2773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3513670"/>
            <a:ext cx="2151614" cy="356345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8" name="AutoShape 12">
            <a:extLst>
              <a:ext uri="{FF2B5EF4-FFF2-40B4-BE49-F238E27FC236}">
                <a16:creationId xmlns:a16="http://schemas.microsoft.com/office/drawing/2014/main" id="{092F6492-AC99-482B-808D-5E9525C48A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80662" y="3509975"/>
            <a:ext cx="2131362" cy="356345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C6ED319-60E6-4346-A02E-C1F1BBC634CD}"/>
              </a:ext>
            </a:extLst>
          </p:cNvPr>
          <p:cNvSpPr txBox="1"/>
          <p:nvPr/>
        </p:nvSpPr>
        <p:spPr>
          <a:xfrm>
            <a:off x="4439816" y="3504021"/>
            <a:ext cx="3528392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식별 및 인증</a:t>
            </a:r>
            <a:r>
              <a: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: CoreBridge</a:t>
            </a: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의 양쪽 중계서버는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  <a:p>
            <a:pPr algn="ctr" latinLnBrk="0">
              <a:lnSpc>
                <a:spcPts val="11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상호간 식별 및 인증된 경우에만 데이터 처리 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40" name="AutoShape 12">
            <a:extLst>
              <a:ext uri="{FF2B5EF4-FFF2-40B4-BE49-F238E27FC236}">
                <a16:creationId xmlns:a16="http://schemas.microsoft.com/office/drawing/2014/main" id="{FEB222AC-11A4-4E10-BEBC-54AFCAF2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3" y="4653137"/>
            <a:ext cx="1788895" cy="356345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901568B-D91E-4EE7-A769-CA3343563844}"/>
              </a:ext>
            </a:extLst>
          </p:cNvPr>
          <p:cNvSpPr txBox="1"/>
          <p:nvPr/>
        </p:nvSpPr>
        <p:spPr>
          <a:xfrm>
            <a:off x="2452628" y="4725145"/>
            <a:ext cx="1160597" cy="2333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1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패킷 필터링</a:t>
            </a:r>
            <a:endParaRPr lang="en-US" altLang="ko-KR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43" name="AutoShape 12">
            <a:extLst>
              <a:ext uri="{FF2B5EF4-FFF2-40B4-BE49-F238E27FC236}">
                <a16:creationId xmlns:a16="http://schemas.microsoft.com/office/drawing/2014/main" id="{95C07AB8-6FF3-4301-A0C1-4A83ECDF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944" y="4992719"/>
            <a:ext cx="2151614" cy="356345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44" name="AutoShape 12">
            <a:extLst>
              <a:ext uri="{FF2B5EF4-FFF2-40B4-BE49-F238E27FC236}">
                <a16:creationId xmlns:a16="http://schemas.microsoft.com/office/drawing/2014/main" id="{F5660167-600B-4E78-90DB-16F4378EFC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68694" y="4992719"/>
            <a:ext cx="2131362" cy="356345"/>
          </a:xfrm>
          <a:prstGeom prst="homePlate">
            <a:avLst>
              <a:gd name="adj" fmla="val 41654"/>
            </a:avLst>
          </a:prstGeom>
          <a:gradFill rotWithShape="1">
            <a:gsLst>
              <a:gs pos="0">
                <a:srgbClr val="6D3687">
                  <a:alpha val="0"/>
                </a:srgbClr>
              </a:gs>
              <a:gs pos="100000">
                <a:srgbClr val="8A44A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73152" tIns="73152" rIns="256032" bIns="73152" anchor="ctr"/>
          <a:lstStyle/>
          <a:p>
            <a:pPr algn="r" defTabSz="814388"/>
            <a:endParaRPr lang="en-US" altLang="ko-KR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D8CDD5C-0A47-450F-90C2-D3B6FFA850FE}"/>
              </a:ext>
            </a:extLst>
          </p:cNvPr>
          <p:cNvSpPr txBox="1"/>
          <p:nvPr/>
        </p:nvSpPr>
        <p:spPr>
          <a:xfrm>
            <a:off x="5447929" y="5017764"/>
            <a:ext cx="1363839" cy="28469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구간 암호화 전송</a:t>
            </a:r>
            <a:endParaRPr lang="ko-KR" altLang="en-US" sz="1000" b="1" kern="0" spc="-30" dirty="0">
              <a:ln w="3175">
                <a:solidFill>
                  <a:sysClr val="window" lastClr="FFFFFF">
                    <a:alpha val="0"/>
                  </a:sysClr>
                </a:solidFill>
              </a:ln>
              <a:latin typeface="맑은 고딕" pitchFamily="50" charset="-127"/>
              <a:ea typeface="맑은 고딕" pitchFamily="50" charset="-127"/>
              <a:cs typeface="Segoe UI"/>
            </a:endParaRPr>
          </a:p>
        </p:txBody>
      </p:sp>
      <p:sp>
        <p:nvSpPr>
          <p:cNvPr id="146" name="Rounded Rectangle 209">
            <a:extLst>
              <a:ext uri="{FF2B5EF4-FFF2-40B4-BE49-F238E27FC236}">
                <a16:creationId xmlns:a16="http://schemas.microsoft.com/office/drawing/2014/main" id="{C27115AD-24F8-44EB-AD82-AEE474C35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646272"/>
            <a:ext cx="11521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4355"/>
              </a:gs>
              <a:gs pos="50000">
                <a:srgbClr val="45647D"/>
              </a:gs>
              <a:gs pos="100000">
                <a:srgbClr val="547995"/>
              </a:gs>
            </a:gsLst>
            <a:lin ang="162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548640" tIns="91440" rIns="182880" bIns="91440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47" name="Group 67">
            <a:extLst>
              <a:ext uri="{FF2B5EF4-FFF2-40B4-BE49-F238E27FC236}">
                <a16:creationId xmlns:a16="http://schemas.microsoft.com/office/drawing/2014/main" id="{028356DE-F72F-40E9-A0AE-A4DC88744AA4}"/>
              </a:ext>
            </a:extLst>
          </p:cNvPr>
          <p:cNvGrpSpPr/>
          <p:nvPr/>
        </p:nvGrpSpPr>
        <p:grpSpPr>
          <a:xfrm>
            <a:off x="1830358" y="4654384"/>
            <a:ext cx="360040" cy="642962"/>
            <a:chOff x="1616902" y="4375496"/>
            <a:chExt cx="237737" cy="504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8" name="Freeform 191">
              <a:extLst>
                <a:ext uri="{FF2B5EF4-FFF2-40B4-BE49-F238E27FC236}">
                  <a16:creationId xmlns:a16="http://schemas.microsoft.com/office/drawing/2014/main" id="{8AA95BB5-2E74-453B-9B44-D3B8B5777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02" y="4397017"/>
              <a:ext cx="237737" cy="482871"/>
            </a:xfrm>
            <a:custGeom>
              <a:avLst/>
              <a:gdLst>
                <a:gd name="T0" fmla="*/ 292 w 299"/>
                <a:gd name="T1" fmla="*/ 0 h 608"/>
                <a:gd name="T2" fmla="*/ 7 w 299"/>
                <a:gd name="T3" fmla="*/ 0 h 608"/>
                <a:gd name="T4" fmla="*/ 0 w 299"/>
                <a:gd name="T5" fmla="*/ 8 h 608"/>
                <a:gd name="T6" fmla="*/ 0 w 299"/>
                <a:gd name="T7" fmla="*/ 600 h 608"/>
                <a:gd name="T8" fmla="*/ 7 w 299"/>
                <a:gd name="T9" fmla="*/ 608 h 608"/>
                <a:gd name="T10" fmla="*/ 292 w 299"/>
                <a:gd name="T11" fmla="*/ 608 h 608"/>
                <a:gd name="T12" fmla="*/ 299 w 299"/>
                <a:gd name="T13" fmla="*/ 600 h 608"/>
                <a:gd name="T14" fmla="*/ 299 w 299"/>
                <a:gd name="T15" fmla="*/ 8 h 608"/>
                <a:gd name="T16" fmla="*/ 292 w 299"/>
                <a:gd name="T17" fmla="*/ 0 h 608"/>
                <a:gd name="T18" fmla="*/ 274 w 299"/>
                <a:gd name="T19" fmla="*/ 577 h 608"/>
                <a:gd name="T20" fmla="*/ 266 w 299"/>
                <a:gd name="T21" fmla="*/ 584 h 608"/>
                <a:gd name="T22" fmla="*/ 30 w 299"/>
                <a:gd name="T23" fmla="*/ 584 h 608"/>
                <a:gd name="T24" fmla="*/ 23 w 299"/>
                <a:gd name="T25" fmla="*/ 577 h 608"/>
                <a:gd name="T26" fmla="*/ 23 w 299"/>
                <a:gd name="T27" fmla="*/ 340 h 608"/>
                <a:gd name="T28" fmla="*/ 30 w 299"/>
                <a:gd name="T29" fmla="*/ 333 h 608"/>
                <a:gd name="T30" fmla="*/ 266 w 299"/>
                <a:gd name="T31" fmla="*/ 333 h 608"/>
                <a:gd name="T32" fmla="*/ 274 w 299"/>
                <a:gd name="T33" fmla="*/ 340 h 608"/>
                <a:gd name="T34" fmla="*/ 274 w 299"/>
                <a:gd name="T35" fmla="*/ 577 h 608"/>
                <a:gd name="T36" fmla="*/ 274 w 299"/>
                <a:gd name="T37" fmla="*/ 310 h 608"/>
                <a:gd name="T38" fmla="*/ 266 w 299"/>
                <a:gd name="T39" fmla="*/ 317 h 608"/>
                <a:gd name="T40" fmla="*/ 30 w 299"/>
                <a:gd name="T41" fmla="*/ 317 h 608"/>
                <a:gd name="T42" fmla="*/ 23 w 299"/>
                <a:gd name="T43" fmla="*/ 310 h 608"/>
                <a:gd name="T44" fmla="*/ 23 w 299"/>
                <a:gd name="T45" fmla="*/ 279 h 608"/>
                <a:gd name="T46" fmla="*/ 30 w 299"/>
                <a:gd name="T47" fmla="*/ 272 h 608"/>
                <a:gd name="T48" fmla="*/ 266 w 299"/>
                <a:gd name="T49" fmla="*/ 272 h 608"/>
                <a:gd name="T50" fmla="*/ 274 w 299"/>
                <a:gd name="T51" fmla="*/ 279 h 608"/>
                <a:gd name="T52" fmla="*/ 274 w 299"/>
                <a:gd name="T53" fmla="*/ 310 h 608"/>
                <a:gd name="T54" fmla="*/ 274 w 299"/>
                <a:gd name="T55" fmla="*/ 249 h 608"/>
                <a:gd name="T56" fmla="*/ 266 w 299"/>
                <a:gd name="T57" fmla="*/ 256 h 608"/>
                <a:gd name="T58" fmla="*/ 30 w 299"/>
                <a:gd name="T59" fmla="*/ 256 h 608"/>
                <a:gd name="T60" fmla="*/ 23 w 299"/>
                <a:gd name="T61" fmla="*/ 249 h 608"/>
                <a:gd name="T62" fmla="*/ 23 w 299"/>
                <a:gd name="T63" fmla="*/ 217 h 608"/>
                <a:gd name="T64" fmla="*/ 30 w 299"/>
                <a:gd name="T65" fmla="*/ 210 h 608"/>
                <a:gd name="T66" fmla="*/ 266 w 299"/>
                <a:gd name="T67" fmla="*/ 210 h 608"/>
                <a:gd name="T68" fmla="*/ 274 w 299"/>
                <a:gd name="T69" fmla="*/ 217 h 608"/>
                <a:gd name="T70" fmla="*/ 274 w 299"/>
                <a:gd name="T71" fmla="*/ 249 h 608"/>
                <a:gd name="T72" fmla="*/ 274 w 299"/>
                <a:gd name="T73" fmla="*/ 187 h 608"/>
                <a:gd name="T74" fmla="*/ 266 w 299"/>
                <a:gd name="T75" fmla="*/ 194 h 608"/>
                <a:gd name="T76" fmla="*/ 30 w 299"/>
                <a:gd name="T77" fmla="*/ 194 h 608"/>
                <a:gd name="T78" fmla="*/ 23 w 299"/>
                <a:gd name="T79" fmla="*/ 187 h 608"/>
                <a:gd name="T80" fmla="*/ 23 w 299"/>
                <a:gd name="T81" fmla="*/ 156 h 608"/>
                <a:gd name="T82" fmla="*/ 30 w 299"/>
                <a:gd name="T83" fmla="*/ 149 h 608"/>
                <a:gd name="T84" fmla="*/ 266 w 299"/>
                <a:gd name="T85" fmla="*/ 149 h 608"/>
                <a:gd name="T86" fmla="*/ 274 w 299"/>
                <a:gd name="T87" fmla="*/ 156 h 608"/>
                <a:gd name="T88" fmla="*/ 274 w 299"/>
                <a:gd name="T89" fmla="*/ 187 h 608"/>
                <a:gd name="T90" fmla="*/ 274 w 299"/>
                <a:gd name="T91" fmla="*/ 126 h 608"/>
                <a:gd name="T92" fmla="*/ 266 w 299"/>
                <a:gd name="T93" fmla="*/ 133 h 608"/>
                <a:gd name="T94" fmla="*/ 30 w 299"/>
                <a:gd name="T95" fmla="*/ 133 h 608"/>
                <a:gd name="T96" fmla="*/ 23 w 299"/>
                <a:gd name="T97" fmla="*/ 126 h 608"/>
                <a:gd name="T98" fmla="*/ 23 w 299"/>
                <a:gd name="T99" fmla="*/ 94 h 608"/>
                <a:gd name="T100" fmla="*/ 30 w 299"/>
                <a:gd name="T101" fmla="*/ 87 h 608"/>
                <a:gd name="T102" fmla="*/ 266 w 299"/>
                <a:gd name="T103" fmla="*/ 87 h 608"/>
                <a:gd name="T104" fmla="*/ 274 w 299"/>
                <a:gd name="T105" fmla="*/ 94 h 608"/>
                <a:gd name="T106" fmla="*/ 274 w 299"/>
                <a:gd name="T107" fmla="*/ 126 h 608"/>
                <a:gd name="T108" fmla="*/ 274 w 299"/>
                <a:gd name="T109" fmla="*/ 64 h 608"/>
                <a:gd name="T110" fmla="*/ 266 w 299"/>
                <a:gd name="T111" fmla="*/ 71 h 608"/>
                <a:gd name="T112" fmla="*/ 30 w 299"/>
                <a:gd name="T113" fmla="*/ 71 h 608"/>
                <a:gd name="T114" fmla="*/ 23 w 299"/>
                <a:gd name="T115" fmla="*/ 64 h 608"/>
                <a:gd name="T116" fmla="*/ 23 w 299"/>
                <a:gd name="T117" fmla="*/ 33 h 608"/>
                <a:gd name="T118" fmla="*/ 30 w 299"/>
                <a:gd name="T119" fmla="*/ 26 h 608"/>
                <a:gd name="T120" fmla="*/ 266 w 299"/>
                <a:gd name="T121" fmla="*/ 26 h 608"/>
                <a:gd name="T122" fmla="*/ 274 w 299"/>
                <a:gd name="T123" fmla="*/ 33 h 608"/>
                <a:gd name="T124" fmla="*/ 274 w 299"/>
                <a:gd name="T125" fmla="*/ 6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" h="608">
                  <a:moveTo>
                    <a:pt x="29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3" y="608"/>
                    <a:pt x="7" y="608"/>
                  </a:cubicBezTo>
                  <a:cubicBezTo>
                    <a:pt x="292" y="608"/>
                    <a:pt x="292" y="608"/>
                    <a:pt x="292" y="608"/>
                  </a:cubicBezTo>
                  <a:cubicBezTo>
                    <a:pt x="296" y="608"/>
                    <a:pt x="299" y="605"/>
                    <a:pt x="299" y="600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299" y="4"/>
                    <a:pt x="296" y="0"/>
                    <a:pt x="292" y="0"/>
                  </a:cubicBezTo>
                  <a:close/>
                  <a:moveTo>
                    <a:pt x="274" y="577"/>
                  </a:moveTo>
                  <a:cubicBezTo>
                    <a:pt x="274" y="581"/>
                    <a:pt x="271" y="584"/>
                    <a:pt x="266" y="584"/>
                  </a:cubicBezTo>
                  <a:cubicBezTo>
                    <a:pt x="30" y="584"/>
                    <a:pt x="30" y="584"/>
                    <a:pt x="30" y="584"/>
                  </a:cubicBezTo>
                  <a:cubicBezTo>
                    <a:pt x="26" y="584"/>
                    <a:pt x="23" y="581"/>
                    <a:pt x="23" y="57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336"/>
                    <a:pt x="26" y="333"/>
                    <a:pt x="30" y="333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71" y="333"/>
                    <a:pt x="274" y="336"/>
                    <a:pt x="274" y="340"/>
                  </a:cubicBezTo>
                  <a:lnTo>
                    <a:pt x="274" y="577"/>
                  </a:lnTo>
                  <a:close/>
                  <a:moveTo>
                    <a:pt x="274" y="310"/>
                  </a:moveTo>
                  <a:cubicBezTo>
                    <a:pt x="274" y="314"/>
                    <a:pt x="271" y="317"/>
                    <a:pt x="266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6" y="317"/>
                    <a:pt x="23" y="314"/>
                    <a:pt x="23" y="310"/>
                  </a:cubicBezTo>
                  <a:cubicBezTo>
                    <a:pt x="23" y="279"/>
                    <a:pt x="23" y="279"/>
                    <a:pt x="23" y="279"/>
                  </a:cubicBezTo>
                  <a:cubicBezTo>
                    <a:pt x="23" y="275"/>
                    <a:pt x="26" y="272"/>
                    <a:pt x="30" y="272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71" y="272"/>
                    <a:pt x="274" y="275"/>
                    <a:pt x="274" y="279"/>
                  </a:cubicBezTo>
                  <a:lnTo>
                    <a:pt x="274" y="310"/>
                  </a:lnTo>
                  <a:close/>
                  <a:moveTo>
                    <a:pt x="274" y="249"/>
                  </a:moveTo>
                  <a:cubicBezTo>
                    <a:pt x="274" y="253"/>
                    <a:pt x="271" y="256"/>
                    <a:pt x="266" y="256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26" y="256"/>
                    <a:pt x="23" y="253"/>
                    <a:pt x="23" y="24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3" y="213"/>
                    <a:pt x="26" y="210"/>
                    <a:pt x="30" y="210"/>
                  </a:cubicBezTo>
                  <a:cubicBezTo>
                    <a:pt x="266" y="210"/>
                    <a:pt x="266" y="210"/>
                    <a:pt x="266" y="210"/>
                  </a:cubicBezTo>
                  <a:cubicBezTo>
                    <a:pt x="271" y="210"/>
                    <a:pt x="274" y="213"/>
                    <a:pt x="274" y="217"/>
                  </a:cubicBezTo>
                  <a:lnTo>
                    <a:pt x="274" y="249"/>
                  </a:lnTo>
                  <a:close/>
                  <a:moveTo>
                    <a:pt x="274" y="187"/>
                  </a:moveTo>
                  <a:cubicBezTo>
                    <a:pt x="274" y="191"/>
                    <a:pt x="271" y="194"/>
                    <a:pt x="266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94"/>
                    <a:pt x="23" y="191"/>
                    <a:pt x="23" y="18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2"/>
                    <a:pt x="26" y="149"/>
                    <a:pt x="30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1" y="149"/>
                    <a:pt x="274" y="152"/>
                    <a:pt x="274" y="156"/>
                  </a:cubicBezTo>
                  <a:lnTo>
                    <a:pt x="274" y="187"/>
                  </a:lnTo>
                  <a:close/>
                  <a:moveTo>
                    <a:pt x="274" y="126"/>
                  </a:moveTo>
                  <a:cubicBezTo>
                    <a:pt x="274" y="130"/>
                    <a:pt x="271" y="133"/>
                    <a:pt x="266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33"/>
                    <a:pt x="23" y="130"/>
                    <a:pt x="23" y="12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0"/>
                    <a:pt x="26" y="87"/>
                    <a:pt x="30" y="87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71" y="87"/>
                    <a:pt x="274" y="90"/>
                    <a:pt x="274" y="94"/>
                  </a:cubicBezTo>
                  <a:lnTo>
                    <a:pt x="274" y="126"/>
                  </a:lnTo>
                  <a:close/>
                  <a:moveTo>
                    <a:pt x="274" y="64"/>
                  </a:moveTo>
                  <a:cubicBezTo>
                    <a:pt x="274" y="68"/>
                    <a:pt x="271" y="71"/>
                    <a:pt x="266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6" y="71"/>
                    <a:pt x="23" y="68"/>
                    <a:pt x="23" y="6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9"/>
                    <a:pt x="26" y="26"/>
                    <a:pt x="3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1" y="26"/>
                    <a:pt x="274" y="29"/>
                    <a:pt x="274" y="33"/>
                  </a:cubicBez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207">
              <a:extLst>
                <a:ext uri="{FF2B5EF4-FFF2-40B4-BE49-F238E27FC236}">
                  <a16:creationId xmlns:a16="http://schemas.microsoft.com/office/drawing/2014/main" id="{4FC50F5A-29D4-4B91-95CE-FEADE49BF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65" y="4375496"/>
              <a:ext cx="227985" cy="14123"/>
            </a:xfrm>
            <a:custGeom>
              <a:avLst/>
              <a:gdLst>
                <a:gd name="T0" fmla="*/ 567 w 678"/>
                <a:gd name="T1" fmla="*/ 0 h 42"/>
                <a:gd name="T2" fmla="*/ 116 w 678"/>
                <a:gd name="T3" fmla="*/ 0 h 42"/>
                <a:gd name="T4" fmla="*/ 0 w 678"/>
                <a:gd name="T5" fmla="*/ 42 h 42"/>
                <a:gd name="T6" fmla="*/ 678 w 678"/>
                <a:gd name="T7" fmla="*/ 42 h 42"/>
                <a:gd name="T8" fmla="*/ 567 w 67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2">
                  <a:moveTo>
                    <a:pt x="567" y="0"/>
                  </a:moveTo>
                  <a:lnTo>
                    <a:pt x="116" y="0"/>
                  </a:lnTo>
                  <a:lnTo>
                    <a:pt x="0" y="42"/>
                  </a:lnTo>
                  <a:lnTo>
                    <a:pt x="678" y="42"/>
                  </a:lnTo>
                  <a:lnTo>
                    <a:pt x="5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50" name="Picture 12">
            <a:extLst>
              <a:ext uri="{FF2B5EF4-FFF2-40B4-BE49-F238E27FC236}">
                <a16:creationId xmlns:a16="http://schemas.microsoft.com/office/drawing/2014/main" id="{B24AD320-63AF-4110-ABDF-E78258F104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04" y="4190928"/>
            <a:ext cx="4503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98347628-A74C-4458-8AFE-EDFF72A8A25F}"/>
              </a:ext>
            </a:extLst>
          </p:cNvPr>
          <p:cNvSpPr txBox="1"/>
          <p:nvPr/>
        </p:nvSpPr>
        <p:spPr>
          <a:xfrm>
            <a:off x="1559496" y="3718281"/>
            <a:ext cx="864096" cy="284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Segoe UI"/>
              </a:rPr>
              <a:t>외부망</a:t>
            </a:r>
          </a:p>
        </p:txBody>
      </p:sp>
      <p:pic>
        <p:nvPicPr>
          <p:cNvPr id="152" name="Picture 6" descr="C:\Users\Jonahs\Dropbox\Projects SCOTT\MEET Windows Azure\source\Background\tile-icon-database.png">
            <a:extLst>
              <a:ext uri="{FF2B5EF4-FFF2-40B4-BE49-F238E27FC236}">
                <a16:creationId xmlns:a16="http://schemas.microsoft.com/office/drawing/2014/main" id="{F50F561B-F0DA-4929-ADF6-BB3A3ACB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2" y="5374464"/>
            <a:ext cx="504213" cy="504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Oval 86">
            <a:extLst>
              <a:ext uri="{FF2B5EF4-FFF2-40B4-BE49-F238E27FC236}">
                <a16:creationId xmlns:a16="http://schemas.microsoft.com/office/drawing/2014/main" id="{8F4408D5-4942-480F-BF53-9EAE4E7F67FE}"/>
              </a:ext>
            </a:extLst>
          </p:cNvPr>
          <p:cNvSpPr>
            <a:spLocks/>
          </p:cNvSpPr>
          <p:nvPr/>
        </p:nvSpPr>
        <p:spPr bwMode="auto">
          <a:xfrm>
            <a:off x="3912285" y="4170860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54" name="Oval 86">
            <a:extLst>
              <a:ext uri="{FF2B5EF4-FFF2-40B4-BE49-F238E27FC236}">
                <a16:creationId xmlns:a16="http://schemas.microsoft.com/office/drawing/2014/main" id="{3EEB09F8-05ED-4DEA-9213-3673CB7199E1}"/>
              </a:ext>
            </a:extLst>
          </p:cNvPr>
          <p:cNvSpPr>
            <a:spLocks/>
          </p:cNvSpPr>
          <p:nvPr/>
        </p:nvSpPr>
        <p:spPr bwMode="auto">
          <a:xfrm>
            <a:off x="3442798" y="4717470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55" name="Oval 86">
            <a:extLst>
              <a:ext uri="{FF2B5EF4-FFF2-40B4-BE49-F238E27FC236}">
                <a16:creationId xmlns:a16="http://schemas.microsoft.com/office/drawing/2014/main" id="{A8011FEB-1C60-41C1-BD89-2BFCBC197609}"/>
              </a:ext>
            </a:extLst>
          </p:cNvPr>
          <p:cNvSpPr>
            <a:spLocks/>
          </p:cNvSpPr>
          <p:nvPr/>
        </p:nvSpPr>
        <p:spPr bwMode="auto">
          <a:xfrm>
            <a:off x="4655841" y="3573680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9216A38F-0C06-44AD-A03D-3900A7954A64}"/>
              </a:ext>
            </a:extLst>
          </p:cNvPr>
          <p:cNvGrpSpPr/>
          <p:nvPr/>
        </p:nvGrpSpPr>
        <p:grpSpPr>
          <a:xfrm>
            <a:off x="7776651" y="1623829"/>
            <a:ext cx="3117629" cy="1512169"/>
            <a:chOff x="5097016" y="1196752"/>
            <a:chExt cx="4680294" cy="1512169"/>
          </a:xfrm>
        </p:grpSpPr>
        <p:sp>
          <p:nvSpPr>
            <p:cNvPr id="157" name="Rectangle 137">
              <a:extLst>
                <a:ext uri="{FF2B5EF4-FFF2-40B4-BE49-F238E27FC236}">
                  <a16:creationId xmlns:a16="http://schemas.microsoft.com/office/drawing/2014/main" id="{8633F0C2-F1CA-46B9-ABB1-EE62B3D96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016" y="1412776"/>
              <a:ext cx="4680294" cy="12961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latinLnBrk="0">
                <a:defRPr/>
              </a:pPr>
              <a:endParaRPr lang="ko-KR" altLang="ko-K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AutoShape 44">
              <a:extLst>
                <a:ext uri="{FF2B5EF4-FFF2-40B4-BE49-F238E27FC236}">
                  <a16:creationId xmlns:a16="http://schemas.microsoft.com/office/drawing/2014/main" id="{11C14D2E-3E3F-4EE2-94DF-0BBDD58FF8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5714" y="1196752"/>
              <a:ext cx="4531596" cy="26363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pPr defTabSz="814388" latinLnBrk="0">
                <a:spcAft>
                  <a:spcPct val="30000"/>
                </a:spcAft>
                <a:defRPr/>
              </a:pPr>
              <a:endParaRPr lang="en-US" altLang="ko-KR" sz="1600" kern="0" dirty="0">
                <a:solidFill>
                  <a:srgbClr val="AAAAAA"/>
                </a:solidFill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845EE2D-AF3A-4704-8569-4C505EFEE9B3}"/>
                </a:ext>
              </a:extLst>
            </p:cNvPr>
            <p:cNvSpPr txBox="1"/>
            <p:nvPr/>
          </p:nvSpPr>
          <p:spPr>
            <a:xfrm>
              <a:off x="5097016" y="1196752"/>
              <a:ext cx="4680294" cy="2846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Segoe UI"/>
                </a:rPr>
                <a:t>보안강화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C8B5EB3-1C37-4CD0-9C8E-06EA243CD48E}"/>
                </a:ext>
              </a:extLst>
            </p:cNvPr>
            <p:cNvSpPr txBox="1"/>
            <p:nvPr/>
          </p:nvSpPr>
          <p:spPr>
            <a:xfrm>
              <a:off x="5169024" y="1509752"/>
              <a:ext cx="4468959" cy="861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연계구간 데이터 암호화와 암호 정합성 검증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전송 후 자동삭제 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(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휘발성 전송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)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 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  <a:p>
              <a:pPr marL="108000" indent="-108000" latinLnBrk="0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기존 백신 </a:t>
              </a:r>
              <a:r>
                <a:rPr lang="en-US" altLang="ko-KR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/ DLP / DRM </a:t>
              </a:r>
              <a:r>
                <a:rPr lang="ko-KR" altLang="en-US" sz="1000" b="1" kern="0" spc="-30" dirty="0">
                  <a:ln w="3175">
                    <a:solidFill>
                      <a:sysClr val="window" lastClr="FFFFFF">
                        <a:alpha val="0"/>
                      </a:sysClr>
                    </a:solidFill>
                  </a:ln>
                  <a:latin typeface="맑은 고딕" pitchFamily="50" charset="-127"/>
                  <a:ea typeface="맑은 고딕" pitchFamily="50" charset="-127"/>
                  <a:cs typeface="Segoe UI"/>
                </a:rPr>
                <a:t>등의 보안 솔루션과 연동 지원</a:t>
              </a:r>
              <a:endParaRPr lang="en-US" altLang="ko-KR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endParaRPr>
            </a:p>
          </p:txBody>
        </p:sp>
      </p:grpSp>
      <p:sp>
        <p:nvSpPr>
          <p:cNvPr id="161" name="Oval 86">
            <a:extLst>
              <a:ext uri="{FF2B5EF4-FFF2-40B4-BE49-F238E27FC236}">
                <a16:creationId xmlns:a16="http://schemas.microsoft.com/office/drawing/2014/main" id="{DEE6F13D-26F8-45CD-8DAC-44BBBC9D350D}"/>
              </a:ext>
            </a:extLst>
          </p:cNvPr>
          <p:cNvSpPr>
            <a:spLocks/>
          </p:cNvSpPr>
          <p:nvPr/>
        </p:nvSpPr>
        <p:spPr bwMode="auto">
          <a:xfrm>
            <a:off x="5314687" y="5048260"/>
            <a:ext cx="222183" cy="223699"/>
          </a:xfrm>
          <a:prstGeom prst="ellipse">
            <a:avLst/>
          </a:prstGeom>
          <a:gradFill>
            <a:gsLst>
              <a:gs pos="100000">
                <a:srgbClr val="ABDFF0">
                  <a:lumMod val="36000"/>
                </a:srgbClr>
              </a:gs>
              <a:gs pos="0">
                <a:srgbClr val="0096D6"/>
              </a:gs>
            </a:gsLst>
            <a:lin ang="5400000" scaled="0"/>
          </a:gradFill>
          <a:ln w="25400" cap="flat" cmpd="sng" algn="ctr">
            <a:solidFill>
              <a:srgbClr val="FFFFFF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FAE0D48-467C-41D1-82DD-5526CD70187E}"/>
              </a:ext>
            </a:extLst>
          </p:cNvPr>
          <p:cNvSpPr txBox="1"/>
          <p:nvPr/>
        </p:nvSpPr>
        <p:spPr>
          <a:xfrm>
            <a:off x="7680176" y="5453140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42A915B-B0A7-48B1-8CF0-B1FC4798C736}"/>
              </a:ext>
            </a:extLst>
          </p:cNvPr>
          <p:cNvSpPr txBox="1"/>
          <p:nvPr/>
        </p:nvSpPr>
        <p:spPr>
          <a:xfrm>
            <a:off x="3630476" y="5453140"/>
            <a:ext cx="936104" cy="2846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latinLnBrk="0">
              <a:lnSpc>
                <a:spcPts val="1500"/>
              </a:lnSpc>
            </a:pPr>
            <a:r>
              <a:rPr lang="ko-KR" altLang="en-US" sz="1000" b="1" kern="0" spc="-30" dirty="0">
                <a:ln w="3175">
                  <a:solidFill>
                    <a:sysClr val="window" lastClr="FFFFFF">
                      <a:alpha val="0"/>
                    </a:sysClr>
                  </a:solidFill>
                </a:ln>
                <a:latin typeface="맑은 고딕" pitchFamily="50" charset="-127"/>
                <a:ea typeface="맑은 고딕" pitchFamily="50" charset="-127"/>
                <a:cs typeface="Segoe UI"/>
              </a:rPr>
              <a:t>중계서버</a:t>
            </a:r>
          </a:p>
        </p:txBody>
      </p:sp>
      <p:pic>
        <p:nvPicPr>
          <p:cNvPr id="165" name="Picture 2" descr="K:\바탕\icons\editor_trash_delete_recycle_bin-128.png">
            <a:extLst>
              <a:ext uri="{FF2B5EF4-FFF2-40B4-BE49-F238E27FC236}">
                <a16:creationId xmlns:a16="http://schemas.microsoft.com/office/drawing/2014/main" id="{4AC5E655-ADFD-4BCD-9CB3-8B9E7488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16" y="4358276"/>
            <a:ext cx="188656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A1C11BCD-543D-4550-A0E0-F8B845CC1914}"/>
              </a:ext>
            </a:extLst>
          </p:cNvPr>
          <p:cNvSpPr txBox="1"/>
          <p:nvPr/>
        </p:nvSpPr>
        <p:spPr>
          <a:xfrm>
            <a:off x="5591945" y="5447936"/>
            <a:ext cx="91483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InfiniBand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293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3656</Words>
  <Application>Microsoft Office PowerPoint</Application>
  <PresentationFormat>와이드스크린</PresentationFormat>
  <Paragraphs>738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2" baseType="lpstr">
      <vt:lpstr>DengXian</vt:lpstr>
      <vt:lpstr>MS PGothic</vt:lpstr>
      <vt:lpstr>Segoe</vt:lpstr>
      <vt:lpstr>Segoe Light</vt:lpstr>
      <vt:lpstr>굴림</vt:lpstr>
      <vt:lpstr>Arial</vt:lpstr>
      <vt:lpstr>Arial Rounded MT Bold</vt:lpstr>
      <vt:lpstr>HY견고딕</vt:lpstr>
      <vt:lpstr>Segoe UI</vt:lpstr>
      <vt:lpstr>Wingdings</vt:lpstr>
      <vt:lpstr>나눔고딕 ExtraBold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seong jong koh</dc:creator>
  <cp:lastModifiedBy>김문태</cp:lastModifiedBy>
  <cp:revision>24</cp:revision>
  <dcterms:created xsi:type="dcterms:W3CDTF">2017-04-15T03:41:06Z</dcterms:created>
  <dcterms:modified xsi:type="dcterms:W3CDTF">2017-09-07T10:47:52Z</dcterms:modified>
</cp:coreProperties>
</file>